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7"/>
  </p:notesMasterIdLst>
  <p:sldIdLst>
    <p:sldId id="260" r:id="rId2"/>
    <p:sldId id="296" r:id="rId3"/>
    <p:sldId id="320" r:id="rId4"/>
    <p:sldId id="405" r:id="rId5"/>
    <p:sldId id="408" r:id="rId6"/>
    <p:sldId id="412" r:id="rId7"/>
    <p:sldId id="444" r:id="rId8"/>
    <p:sldId id="445" r:id="rId9"/>
    <p:sldId id="447" r:id="rId10"/>
    <p:sldId id="448" r:id="rId11"/>
    <p:sldId id="449" r:id="rId12"/>
    <p:sldId id="450" r:id="rId13"/>
    <p:sldId id="451" r:id="rId14"/>
    <p:sldId id="452" r:id="rId15"/>
    <p:sldId id="453" r:id="rId16"/>
    <p:sldId id="454" r:id="rId17"/>
    <p:sldId id="457" r:id="rId18"/>
    <p:sldId id="456" r:id="rId19"/>
    <p:sldId id="458" r:id="rId20"/>
    <p:sldId id="459" r:id="rId21"/>
    <p:sldId id="460" r:id="rId22"/>
    <p:sldId id="461" r:id="rId23"/>
    <p:sldId id="462" r:id="rId24"/>
    <p:sldId id="463" r:id="rId25"/>
    <p:sldId id="464" r:id="rId26"/>
    <p:sldId id="466" r:id="rId27"/>
    <p:sldId id="467" r:id="rId28"/>
    <p:sldId id="468" r:id="rId29"/>
    <p:sldId id="469" r:id="rId30"/>
    <p:sldId id="470" r:id="rId31"/>
    <p:sldId id="471" r:id="rId32"/>
    <p:sldId id="472" r:id="rId33"/>
    <p:sldId id="473" r:id="rId34"/>
    <p:sldId id="474" r:id="rId35"/>
    <p:sldId id="475" r:id="rId36"/>
    <p:sldId id="477" r:id="rId37"/>
    <p:sldId id="478" r:id="rId38"/>
    <p:sldId id="479" r:id="rId39"/>
    <p:sldId id="480" r:id="rId40"/>
    <p:sldId id="481" r:id="rId41"/>
    <p:sldId id="482" r:id="rId42"/>
    <p:sldId id="483" r:id="rId43"/>
    <p:sldId id="485" r:id="rId44"/>
    <p:sldId id="486" r:id="rId45"/>
    <p:sldId id="487" r:id="rId46"/>
    <p:sldId id="488" r:id="rId47"/>
    <p:sldId id="489" r:id="rId48"/>
    <p:sldId id="490" r:id="rId49"/>
    <p:sldId id="491" r:id="rId50"/>
    <p:sldId id="492" r:id="rId51"/>
    <p:sldId id="493" r:id="rId52"/>
    <p:sldId id="494" r:id="rId53"/>
    <p:sldId id="495" r:id="rId54"/>
    <p:sldId id="496" r:id="rId55"/>
    <p:sldId id="497" r:id="rId56"/>
    <p:sldId id="498" r:id="rId57"/>
    <p:sldId id="499" r:id="rId58"/>
    <p:sldId id="500" r:id="rId59"/>
    <p:sldId id="507" r:id="rId60"/>
    <p:sldId id="501" r:id="rId61"/>
    <p:sldId id="502" r:id="rId62"/>
    <p:sldId id="503" r:id="rId63"/>
    <p:sldId id="504" r:id="rId64"/>
    <p:sldId id="505" r:id="rId65"/>
    <p:sldId id="508" r:id="rId66"/>
    <p:sldId id="509" r:id="rId67"/>
    <p:sldId id="510" r:id="rId68"/>
    <p:sldId id="511" r:id="rId69"/>
    <p:sldId id="512" r:id="rId70"/>
    <p:sldId id="513" r:id="rId71"/>
    <p:sldId id="514" r:id="rId72"/>
    <p:sldId id="515" r:id="rId73"/>
    <p:sldId id="516" r:id="rId74"/>
    <p:sldId id="525" r:id="rId75"/>
    <p:sldId id="517" r:id="rId76"/>
    <p:sldId id="518" r:id="rId77"/>
    <p:sldId id="520" r:id="rId78"/>
    <p:sldId id="521" r:id="rId79"/>
    <p:sldId id="522" r:id="rId80"/>
    <p:sldId id="526" r:id="rId81"/>
    <p:sldId id="527" r:id="rId82"/>
    <p:sldId id="529" r:id="rId83"/>
    <p:sldId id="530" r:id="rId84"/>
    <p:sldId id="531" r:id="rId85"/>
    <p:sldId id="532" r:id="rId86"/>
    <p:sldId id="533" r:id="rId87"/>
    <p:sldId id="535" r:id="rId88"/>
    <p:sldId id="536" r:id="rId89"/>
    <p:sldId id="537" r:id="rId90"/>
    <p:sldId id="538" r:id="rId91"/>
    <p:sldId id="539" r:id="rId92"/>
    <p:sldId id="540" r:id="rId93"/>
    <p:sldId id="541" r:id="rId94"/>
    <p:sldId id="542" r:id="rId95"/>
    <p:sldId id="543" r:id="rId96"/>
    <p:sldId id="544" r:id="rId97"/>
    <p:sldId id="552" r:id="rId98"/>
    <p:sldId id="545" r:id="rId99"/>
    <p:sldId id="546" r:id="rId100"/>
    <p:sldId id="547" r:id="rId101"/>
    <p:sldId id="548" r:id="rId102"/>
    <p:sldId id="553" r:id="rId103"/>
    <p:sldId id="554" r:id="rId104"/>
    <p:sldId id="555" r:id="rId105"/>
    <p:sldId id="556" r:id="rId106"/>
    <p:sldId id="557" r:id="rId107"/>
    <p:sldId id="558" r:id="rId108"/>
    <p:sldId id="559" r:id="rId109"/>
    <p:sldId id="560" r:id="rId110"/>
    <p:sldId id="561" r:id="rId111"/>
    <p:sldId id="577" r:id="rId112"/>
    <p:sldId id="562" r:id="rId113"/>
    <p:sldId id="563" r:id="rId114"/>
    <p:sldId id="564" r:id="rId115"/>
    <p:sldId id="565" r:id="rId116"/>
    <p:sldId id="566" r:id="rId117"/>
    <p:sldId id="567" r:id="rId118"/>
    <p:sldId id="569" r:id="rId119"/>
    <p:sldId id="578" r:id="rId120"/>
    <p:sldId id="570" r:id="rId121"/>
    <p:sldId id="571" r:id="rId122"/>
    <p:sldId id="572" r:id="rId123"/>
    <p:sldId id="573" r:id="rId124"/>
    <p:sldId id="574" r:id="rId125"/>
    <p:sldId id="575" r:id="rId126"/>
    <p:sldId id="579" r:id="rId127"/>
    <p:sldId id="580" r:id="rId128"/>
    <p:sldId id="581" r:id="rId129"/>
    <p:sldId id="582" r:id="rId130"/>
    <p:sldId id="583" r:id="rId131"/>
    <p:sldId id="584" r:id="rId132"/>
    <p:sldId id="585" r:id="rId133"/>
    <p:sldId id="586" r:id="rId134"/>
    <p:sldId id="587" r:id="rId135"/>
    <p:sldId id="588" r:id="rId136"/>
    <p:sldId id="589" r:id="rId137"/>
    <p:sldId id="590" r:id="rId138"/>
    <p:sldId id="591" r:id="rId139"/>
    <p:sldId id="592" r:id="rId140"/>
    <p:sldId id="593" r:id="rId141"/>
    <p:sldId id="594" r:id="rId142"/>
    <p:sldId id="595" r:id="rId143"/>
    <p:sldId id="596" r:id="rId144"/>
    <p:sldId id="597" r:id="rId145"/>
    <p:sldId id="598" r:id="rId146"/>
    <p:sldId id="599" r:id="rId147"/>
    <p:sldId id="600" r:id="rId148"/>
    <p:sldId id="601" r:id="rId149"/>
    <p:sldId id="602" r:id="rId150"/>
    <p:sldId id="603" r:id="rId151"/>
    <p:sldId id="604" r:id="rId152"/>
    <p:sldId id="605" r:id="rId153"/>
    <p:sldId id="607" r:id="rId154"/>
    <p:sldId id="608" r:id="rId155"/>
    <p:sldId id="609" r:id="rId156"/>
    <p:sldId id="610" r:id="rId157"/>
    <p:sldId id="611" r:id="rId158"/>
    <p:sldId id="612" r:id="rId159"/>
    <p:sldId id="613" r:id="rId160"/>
    <p:sldId id="620" r:id="rId161"/>
    <p:sldId id="614" r:id="rId162"/>
    <p:sldId id="615" r:id="rId163"/>
    <p:sldId id="616" r:id="rId164"/>
    <p:sldId id="617" r:id="rId165"/>
    <p:sldId id="618" r:id="rId166"/>
    <p:sldId id="619" r:id="rId167"/>
    <p:sldId id="621" r:id="rId168"/>
    <p:sldId id="622" r:id="rId169"/>
    <p:sldId id="623" r:id="rId170"/>
    <p:sldId id="624" r:id="rId171"/>
    <p:sldId id="625" r:id="rId172"/>
    <p:sldId id="626" r:id="rId173"/>
    <p:sldId id="627" r:id="rId174"/>
    <p:sldId id="628" r:id="rId175"/>
    <p:sldId id="629" r:id="rId176"/>
    <p:sldId id="630" r:id="rId177"/>
    <p:sldId id="631" r:id="rId178"/>
    <p:sldId id="632" r:id="rId179"/>
    <p:sldId id="633" r:id="rId180"/>
    <p:sldId id="634" r:id="rId181"/>
    <p:sldId id="635" r:id="rId182"/>
    <p:sldId id="636" r:id="rId183"/>
    <p:sldId id="637" r:id="rId184"/>
    <p:sldId id="638" r:id="rId185"/>
    <p:sldId id="280" r:id="rId186"/>
  </p:sldIdLst>
  <p:sldSz cx="12192000" cy="6858000"/>
  <p:notesSz cx="6858000" cy="9144000"/>
  <p:embeddedFontLst>
    <p:embeddedFont>
      <p:font typeface="Arial Narrow" panose="020B0606020202030204" pitchFamily="34" charset="0"/>
      <p:regular r:id="rId188"/>
      <p:bold r:id="rId189"/>
      <p:italic r:id="rId190"/>
      <p:boldItalic r:id="rId191"/>
    </p:embeddedFont>
    <p:embeddedFont>
      <p:font typeface="Calibri" panose="020F0502020204030204" pitchFamily="34" charset="0"/>
      <p:regular r:id="rId192"/>
      <p:bold r:id="rId193"/>
      <p:italic r:id="rId194"/>
      <p:boldItalic r:id="rId195"/>
    </p:embeddedFont>
    <p:embeddedFont>
      <p:font typeface="华文细黑" panose="02010600040101010101" pitchFamily="2" charset="-122"/>
      <p:regular r:id="rId196"/>
    </p:embeddedFont>
    <p:embeddedFont>
      <p:font typeface="微软雅黑" panose="020B0503020204020204" pitchFamily="34" charset="-122"/>
      <p:regular r:id="rId197"/>
      <p:bold r:id="rId19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6">
          <p15:clr>
            <a:srgbClr val="A4A3A4"/>
          </p15:clr>
        </p15:guide>
        <p15:guide id="2" pos="3843">
          <p15:clr>
            <a:srgbClr val="A4A3A4"/>
          </p15:clr>
        </p15:guide>
        <p15:guide id="3" pos="7070">
          <p15:clr>
            <a:srgbClr val="A4A3A4"/>
          </p15:clr>
        </p15:guide>
        <p15:guide id="4" pos="56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517C"/>
    <a:srgbClr val="1C1A0E"/>
    <a:srgbClr val="FFFFFF"/>
    <a:srgbClr val="4EA4DD"/>
    <a:srgbClr val="E8EAE9"/>
    <a:srgbClr val="A5A5A5"/>
    <a:srgbClr val="16A2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39" autoAdjust="0"/>
    <p:restoredTop sz="85766" autoAdjust="0"/>
  </p:normalViewPr>
  <p:slideViewPr>
    <p:cSldViewPr showGuides="1">
      <p:cViewPr varScale="1">
        <p:scale>
          <a:sx n="46" d="100"/>
          <a:sy n="46" d="100"/>
        </p:scale>
        <p:origin x="73" y="949"/>
      </p:cViewPr>
      <p:guideLst>
        <p:guide orient="horz" pos="2216"/>
        <p:guide pos="3843"/>
        <p:guide pos="7070"/>
        <p:guide pos="56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7.fntdata"/><Relationship Id="rId199"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8.fntdata"/><Relationship Id="rId190" Type="http://schemas.openxmlformats.org/officeDocument/2006/relationships/font" Target="fonts/font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9.fntdata"/><Relationship Id="rId200"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font" Target="fonts/font10.fntdata"/><Relationship Id="rId20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1.fntdata"/><Relationship Id="rId202"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fntdata"/><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0BA0B-DAEA-4680-AAC1-9E8B91E60633}"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7DBA15-3F6E-4149-9019-6609FD57F75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4" name="矩形 3"/>
          <p:cNvSpPr/>
          <p:nvPr userDrawn="1"/>
        </p:nvSpPr>
        <p:spPr>
          <a:xfrm>
            <a:off x="-24680" y="0"/>
            <a:ext cx="12216680" cy="2132856"/>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userDrawn="1"/>
        </p:nvSpPr>
        <p:spPr>
          <a:xfrm>
            <a:off x="-24680" y="5301208"/>
            <a:ext cx="12216680" cy="1556792"/>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文本占位符 145"/>
          <p:cNvSpPr>
            <a:spLocks noGrp="1"/>
          </p:cNvSpPr>
          <p:nvPr>
            <p:ph type="body" sz="quarter" idx="10" hasCustomPrompt="1"/>
          </p:nvPr>
        </p:nvSpPr>
        <p:spPr>
          <a:xfrm>
            <a:off x="2644927" y="2908398"/>
            <a:ext cx="7076962" cy="808633"/>
          </a:xfrm>
          <a:prstGeom prst="rect">
            <a:avLst/>
          </a:prstGeom>
        </p:spPr>
        <p:txBody>
          <a:bodyPr/>
          <a:lstStyle>
            <a:lvl1pPr marL="0" indent="0" algn="l">
              <a:buNone/>
              <a:defRPr sz="6000" b="1">
                <a:solidFill>
                  <a:schemeClr val="tx1">
                    <a:lumMod val="85000"/>
                    <a:lumOff val="15000"/>
                  </a:schemeClr>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内蒙古大学</a:t>
            </a:r>
            <a:r>
              <a:rPr lang="en-US" altLang="zh-CN" dirty="0"/>
              <a:t>PPT</a:t>
            </a:r>
            <a:r>
              <a:rPr lang="zh-CN" altLang="en-US" dirty="0"/>
              <a:t>模板</a:t>
            </a:r>
          </a:p>
        </p:txBody>
      </p:sp>
      <p:sp>
        <p:nvSpPr>
          <p:cNvPr id="149" name="文本占位符 148"/>
          <p:cNvSpPr>
            <a:spLocks noGrp="1"/>
          </p:cNvSpPr>
          <p:nvPr>
            <p:ph type="body" sz="quarter" idx="11" hasCustomPrompt="1"/>
          </p:nvPr>
        </p:nvSpPr>
        <p:spPr>
          <a:xfrm>
            <a:off x="2803021" y="3977286"/>
            <a:ext cx="3379105"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学院：</a:t>
            </a:r>
            <a:r>
              <a:rPr lang="en-US" altLang="zh-CN" dirty="0"/>
              <a:t>XXXX</a:t>
            </a:r>
            <a:r>
              <a:rPr lang="zh-CN" altLang="en-US" dirty="0"/>
              <a:t>学院</a:t>
            </a:r>
          </a:p>
        </p:txBody>
      </p:sp>
      <p:sp>
        <p:nvSpPr>
          <p:cNvPr id="150" name="文本占位符 148"/>
          <p:cNvSpPr>
            <a:spLocks noGrp="1"/>
          </p:cNvSpPr>
          <p:nvPr>
            <p:ph type="body" sz="quarter" idx="12" hasCustomPrompt="1"/>
          </p:nvPr>
        </p:nvSpPr>
        <p:spPr>
          <a:xfrm>
            <a:off x="6332242" y="3977286"/>
            <a:ext cx="3389647" cy="503237"/>
          </a:xfrm>
          <a:prstGeom prst="rect">
            <a:avLst/>
          </a:prstGeom>
        </p:spPr>
        <p:txBody>
          <a:bodyPr/>
          <a:lstStyle>
            <a:lvl1pPr>
              <a:defRPr sz="2400" b="1">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专业：</a:t>
            </a:r>
            <a:r>
              <a:rPr lang="en-US" altLang="zh-CN" dirty="0" err="1"/>
              <a:t>xxxxx</a:t>
            </a:r>
            <a:endParaRPr lang="zh-CN" altLang="en-US" dirty="0"/>
          </a:p>
        </p:txBody>
      </p:sp>
      <p:sp>
        <p:nvSpPr>
          <p:cNvPr id="151" name="文本占位符 148"/>
          <p:cNvSpPr>
            <a:spLocks noGrp="1"/>
          </p:cNvSpPr>
          <p:nvPr>
            <p:ph type="body" sz="quarter" idx="13" hasCustomPrompt="1"/>
          </p:nvPr>
        </p:nvSpPr>
        <p:spPr>
          <a:xfrm>
            <a:off x="-24680" y="5950098"/>
            <a:ext cx="3154234" cy="503237"/>
          </a:xfrm>
          <a:prstGeom prst="rect">
            <a:avLst/>
          </a:prstGeom>
        </p:spPr>
        <p:txBody>
          <a:bodyPr/>
          <a:lstStyle>
            <a:lvl1pPr>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答辩人</a:t>
            </a:r>
            <a:r>
              <a:rPr lang="en-US" altLang="zh-CN" dirty="0"/>
              <a:t>:</a:t>
            </a:r>
            <a:r>
              <a:rPr lang="zh-CN" altLang="en-US" dirty="0"/>
              <a:t>海湾同学社</a:t>
            </a:r>
          </a:p>
        </p:txBody>
      </p:sp>
      <p:sp>
        <p:nvSpPr>
          <p:cNvPr id="152" name="文本占位符 148"/>
          <p:cNvSpPr>
            <a:spLocks noGrp="1"/>
          </p:cNvSpPr>
          <p:nvPr>
            <p:ph type="body" sz="quarter" idx="14" hasCustomPrompt="1"/>
          </p:nvPr>
        </p:nvSpPr>
        <p:spPr>
          <a:xfrm>
            <a:off x="9475105" y="5950099"/>
            <a:ext cx="2716895" cy="503237"/>
          </a:xfrm>
          <a:prstGeom prst="rect">
            <a:avLst/>
          </a:prstGeom>
        </p:spPr>
        <p:txBody>
          <a:bodyPr/>
          <a:lstStyle>
            <a:lvl1pPr marL="0" indent="0">
              <a:buNone/>
              <a:defRPr sz="24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指导老师：同学社</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页2">
    <p:spTree>
      <p:nvGrpSpPr>
        <p:cNvPr id="1" name=""/>
        <p:cNvGrpSpPr/>
        <p:nvPr/>
      </p:nvGrpSpPr>
      <p:grpSpPr>
        <a:xfrm>
          <a:off x="0" y="0"/>
          <a:ext cx="0" cy="0"/>
          <a:chOff x="0" y="0"/>
          <a:chExt cx="0" cy="0"/>
        </a:xfrm>
      </p:grpSpPr>
      <p:sp>
        <p:nvSpPr>
          <p:cNvPr id="3" name="矩形 2"/>
          <p:cNvSpPr/>
          <p:nvPr userDrawn="1"/>
        </p:nvSpPr>
        <p:spPr>
          <a:xfrm>
            <a:off x="0" y="0"/>
            <a:ext cx="3359696" cy="6858000"/>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userDrawn="1"/>
        </p:nvSpPr>
        <p:spPr>
          <a:xfrm>
            <a:off x="623392" y="836712"/>
            <a:ext cx="2003884" cy="1015663"/>
          </a:xfrm>
          <a:prstGeom prst="rect">
            <a:avLst/>
          </a:prstGeom>
          <a:noFill/>
        </p:spPr>
        <p:txBody>
          <a:bodyPr wrap="square" rtlCol="0">
            <a:spAutoFit/>
          </a:bodyPr>
          <a:lstStyle/>
          <a:p>
            <a:pPr algn="dist"/>
            <a:r>
              <a:rPr lang="zh-CN" altLang="en-US" sz="6000" b="0" dirty="0">
                <a:solidFill>
                  <a:schemeClr val="bg1"/>
                </a:solidFill>
                <a:latin typeface="微软雅黑" panose="020B0503020204020204" pitchFamily="34" charset="-122"/>
                <a:ea typeface="微软雅黑" panose="020B0503020204020204" pitchFamily="34" charset="-122"/>
              </a:rPr>
              <a:t>目录</a:t>
            </a:r>
          </a:p>
        </p:txBody>
      </p:sp>
      <p:sp>
        <p:nvSpPr>
          <p:cNvPr id="55" name="文本框 54"/>
          <p:cNvSpPr txBox="1"/>
          <p:nvPr userDrawn="1"/>
        </p:nvSpPr>
        <p:spPr>
          <a:xfrm>
            <a:off x="830161" y="1852375"/>
            <a:ext cx="1590346" cy="461665"/>
          </a:xfrm>
          <a:prstGeom prst="rect">
            <a:avLst/>
          </a:prstGeom>
          <a:noFill/>
        </p:spPr>
        <p:txBody>
          <a:bodyPr wrap="square" rtlCol="0">
            <a:spAutoFit/>
          </a:bodyPr>
          <a:lstStyle/>
          <a:p>
            <a:pPr algn="dist"/>
            <a:r>
              <a:rPr lang="en-US" altLang="zh-CN" sz="2400" b="0" dirty="0">
                <a:solidFill>
                  <a:schemeClr val="bg1"/>
                </a:solidFill>
                <a:latin typeface="华文细黑" panose="02010600040101010101" pitchFamily="2" charset="-122"/>
                <a:ea typeface="华文细黑" panose="02010600040101010101" pitchFamily="2" charset="-122"/>
              </a:rPr>
              <a:t>contents</a:t>
            </a:r>
            <a:endParaRPr lang="zh-CN" altLang="en-US" sz="2400" b="0" dirty="0">
              <a:solidFill>
                <a:schemeClr val="bg1"/>
              </a:solidFill>
              <a:latin typeface="华文细黑" panose="02010600040101010101" pitchFamily="2" charset="-122"/>
              <a:ea typeface="华文细黑" panose="02010600040101010101" pitchFamily="2" charset="-122"/>
            </a:endParaRPr>
          </a:p>
        </p:txBody>
      </p:sp>
      <p:sp>
        <p:nvSpPr>
          <p:cNvPr id="56" name="文本占位符 148"/>
          <p:cNvSpPr>
            <a:spLocks noGrp="1"/>
          </p:cNvSpPr>
          <p:nvPr>
            <p:ph type="body" sz="quarter" idx="11" hasCustomPrompt="1"/>
          </p:nvPr>
        </p:nvSpPr>
        <p:spPr>
          <a:xfrm>
            <a:off x="5159896"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01</a:t>
            </a:r>
            <a:endParaRPr lang="zh-CN" altLang="en-US" dirty="0"/>
          </a:p>
        </p:txBody>
      </p:sp>
      <p:sp>
        <p:nvSpPr>
          <p:cNvPr id="57" name="文本占位符 148"/>
          <p:cNvSpPr>
            <a:spLocks noGrp="1"/>
          </p:cNvSpPr>
          <p:nvPr>
            <p:ph type="body" sz="quarter" idx="12" hasCustomPrompt="1"/>
          </p:nvPr>
        </p:nvSpPr>
        <p:spPr>
          <a:xfrm>
            <a:off x="5159896" y="2650071"/>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02</a:t>
            </a:r>
            <a:endParaRPr lang="zh-CN" altLang="en-US" dirty="0"/>
          </a:p>
        </p:txBody>
      </p:sp>
      <p:sp>
        <p:nvSpPr>
          <p:cNvPr id="58" name="文本占位符 148"/>
          <p:cNvSpPr>
            <a:spLocks noGrp="1"/>
          </p:cNvSpPr>
          <p:nvPr>
            <p:ph type="body" sz="quarter" idx="13" hasCustomPrompt="1"/>
          </p:nvPr>
        </p:nvSpPr>
        <p:spPr>
          <a:xfrm>
            <a:off x="5159896" y="3414673"/>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03</a:t>
            </a:r>
            <a:endParaRPr lang="zh-CN" altLang="en-US" dirty="0"/>
          </a:p>
        </p:txBody>
      </p:sp>
      <p:sp>
        <p:nvSpPr>
          <p:cNvPr id="59" name="文本占位符 148"/>
          <p:cNvSpPr>
            <a:spLocks noGrp="1"/>
          </p:cNvSpPr>
          <p:nvPr>
            <p:ph type="body" sz="quarter" idx="14" hasCustomPrompt="1"/>
          </p:nvPr>
        </p:nvSpPr>
        <p:spPr>
          <a:xfrm>
            <a:off x="5159896" y="4179275"/>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04</a:t>
            </a:r>
            <a:endParaRPr lang="zh-CN" altLang="en-US" dirty="0"/>
          </a:p>
        </p:txBody>
      </p:sp>
      <p:sp>
        <p:nvSpPr>
          <p:cNvPr id="60" name="文本占位符 148"/>
          <p:cNvSpPr>
            <a:spLocks noGrp="1"/>
          </p:cNvSpPr>
          <p:nvPr>
            <p:ph type="body" sz="quarter" idx="15" hasCustomPrompt="1"/>
          </p:nvPr>
        </p:nvSpPr>
        <p:spPr>
          <a:xfrm>
            <a:off x="5159896" y="49438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05</a:t>
            </a:r>
            <a:endParaRPr lang="zh-CN" altLang="en-US" dirty="0"/>
          </a:p>
        </p:txBody>
      </p:sp>
      <p:sp>
        <p:nvSpPr>
          <p:cNvPr id="61" name="文本占位符 148"/>
          <p:cNvSpPr>
            <a:spLocks noGrp="1"/>
          </p:cNvSpPr>
          <p:nvPr>
            <p:ph type="body" sz="quarter" idx="16" hasCustomPrompt="1"/>
          </p:nvPr>
        </p:nvSpPr>
        <p:spPr>
          <a:xfrm>
            <a:off x="5159896" y="5708477"/>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06</a:t>
            </a:r>
            <a:endParaRPr lang="zh-CN" altLang="en-US" dirty="0"/>
          </a:p>
        </p:txBody>
      </p:sp>
      <p:cxnSp>
        <p:nvCxnSpPr>
          <p:cNvPr id="16" name="直接连接符 15"/>
          <p:cNvCxnSpPr/>
          <p:nvPr userDrawn="1"/>
        </p:nvCxnSpPr>
        <p:spPr>
          <a:xfrm flipH="1">
            <a:off x="6672064" y="193587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userDrawn="1"/>
        </p:nvCxnSpPr>
        <p:spPr>
          <a:xfrm flipH="1">
            <a:off x="6672064" y="2731007"/>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userDrawn="1"/>
        </p:nvCxnSpPr>
        <p:spPr>
          <a:xfrm flipH="1">
            <a:off x="6672064" y="3485862"/>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userDrawn="1"/>
        </p:nvCxnSpPr>
        <p:spPr>
          <a:xfrm flipH="1">
            <a:off x="6672064" y="42504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H="1">
            <a:off x="6672064" y="5015066"/>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userDrawn="1"/>
        </p:nvCxnSpPr>
        <p:spPr>
          <a:xfrm flipH="1">
            <a:off x="6672064" y="5805264"/>
            <a:ext cx="432048" cy="432048"/>
          </a:xfrm>
          <a:prstGeom prst="line">
            <a:avLst/>
          </a:prstGeom>
          <a:ln>
            <a:solidFill>
              <a:srgbClr val="20517C"/>
            </a:solidFill>
          </a:ln>
        </p:spPr>
        <p:style>
          <a:lnRef idx="1">
            <a:schemeClr val="accent1"/>
          </a:lnRef>
          <a:fillRef idx="0">
            <a:schemeClr val="accent1"/>
          </a:fillRef>
          <a:effectRef idx="0">
            <a:schemeClr val="accent1"/>
          </a:effectRef>
          <a:fontRef idx="minor">
            <a:schemeClr val="tx1"/>
          </a:fontRef>
        </p:style>
      </p:cxnSp>
      <p:sp>
        <p:nvSpPr>
          <p:cNvPr id="67" name="文本占位符 148"/>
          <p:cNvSpPr>
            <a:spLocks noGrp="1"/>
          </p:cNvSpPr>
          <p:nvPr>
            <p:ph type="body" sz="quarter" idx="17" hasCustomPrompt="1"/>
          </p:nvPr>
        </p:nvSpPr>
        <p:spPr>
          <a:xfrm>
            <a:off x="7392144" y="1885469"/>
            <a:ext cx="2232248"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68" name="文本占位符 148"/>
          <p:cNvSpPr>
            <a:spLocks noGrp="1"/>
          </p:cNvSpPr>
          <p:nvPr>
            <p:ph type="body" sz="quarter" idx="18" hasCustomPrompt="1"/>
          </p:nvPr>
        </p:nvSpPr>
        <p:spPr>
          <a:xfrm>
            <a:off x="7392144" y="2656557"/>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研究思路与方法</a:t>
            </a:r>
          </a:p>
        </p:txBody>
      </p:sp>
      <p:sp>
        <p:nvSpPr>
          <p:cNvPr id="69" name="文本占位符 148"/>
          <p:cNvSpPr>
            <a:spLocks noGrp="1"/>
          </p:cNvSpPr>
          <p:nvPr>
            <p:ph type="body" sz="quarter" idx="19" hasCustomPrompt="1"/>
          </p:nvPr>
        </p:nvSpPr>
        <p:spPr>
          <a:xfrm>
            <a:off x="7392144" y="341141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研究难点</a:t>
            </a:r>
          </a:p>
        </p:txBody>
      </p:sp>
      <p:sp>
        <p:nvSpPr>
          <p:cNvPr id="70" name="文本占位符 148"/>
          <p:cNvSpPr>
            <a:spLocks noGrp="1"/>
          </p:cNvSpPr>
          <p:nvPr>
            <p:ph type="body" sz="quarter" idx="20" hasCustomPrompt="1"/>
          </p:nvPr>
        </p:nvSpPr>
        <p:spPr>
          <a:xfrm>
            <a:off x="7392144" y="417950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研究数据</a:t>
            </a:r>
          </a:p>
        </p:txBody>
      </p:sp>
      <p:sp>
        <p:nvSpPr>
          <p:cNvPr id="71" name="文本占位符 148"/>
          <p:cNvSpPr>
            <a:spLocks noGrp="1"/>
          </p:cNvSpPr>
          <p:nvPr>
            <p:ph type="body" sz="quarter" idx="21" hasCustomPrompt="1"/>
          </p:nvPr>
        </p:nvSpPr>
        <p:spPr>
          <a:xfrm>
            <a:off x="7392144" y="4956676"/>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研究应用与成果</a:t>
            </a:r>
          </a:p>
        </p:txBody>
      </p:sp>
      <p:sp>
        <p:nvSpPr>
          <p:cNvPr id="72" name="文本占位符 148"/>
          <p:cNvSpPr>
            <a:spLocks noGrp="1"/>
          </p:cNvSpPr>
          <p:nvPr>
            <p:ph type="body" sz="quarter" idx="22" hasCustomPrompt="1"/>
          </p:nvPr>
        </p:nvSpPr>
        <p:spPr>
          <a:xfrm>
            <a:off x="7392144" y="5709142"/>
            <a:ext cx="3168352" cy="503237"/>
          </a:xfrm>
          <a:prstGeom prst="rect">
            <a:avLst/>
          </a:prstGeom>
        </p:spPr>
        <p:txBody>
          <a:bodyPr/>
          <a:lstStyle>
            <a:lvl1pPr marL="0" indent="0">
              <a:buNone/>
              <a:defRPr sz="3200" b="1"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研究结论</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3">
    <p:spTree>
      <p:nvGrpSpPr>
        <p:cNvPr id="1" name=""/>
        <p:cNvGrpSpPr/>
        <p:nvPr/>
      </p:nvGrpSpPr>
      <p:grpSpPr>
        <a:xfrm>
          <a:off x="0" y="0"/>
          <a:ext cx="0" cy="0"/>
          <a:chOff x="0" y="0"/>
          <a:chExt cx="0" cy="0"/>
        </a:xfrm>
      </p:grpSpPr>
      <p:sp>
        <p:nvSpPr>
          <p:cNvPr id="3" name="椭圆 2"/>
          <p:cNvSpPr/>
          <p:nvPr userDrawn="1"/>
        </p:nvSpPr>
        <p:spPr>
          <a:xfrm>
            <a:off x="5179328" y="1916832"/>
            <a:ext cx="1800200" cy="1800200"/>
          </a:xfrm>
          <a:prstGeom prst="ellipse">
            <a:avLst/>
          </a:prstGeom>
          <a:noFill/>
          <a:ln w="19050">
            <a:solidFill>
              <a:srgbClr val="20517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6"/>
          <p:cNvSpPr>
            <a:spLocks noGrp="1"/>
          </p:cNvSpPr>
          <p:nvPr>
            <p:ph type="body" sz="quarter" idx="10" hasCustomPrompt="1"/>
          </p:nvPr>
        </p:nvSpPr>
        <p:spPr>
          <a:xfrm>
            <a:off x="5612203" y="2421509"/>
            <a:ext cx="1044178" cy="1008063"/>
          </a:xfrm>
          <a:prstGeom prst="rect">
            <a:avLst/>
          </a:prstGeom>
        </p:spPr>
        <p:txBody>
          <a:bodyPr/>
          <a:lstStyle>
            <a:lvl1pPr marL="0" indent="0" algn="dist">
              <a:buNone/>
              <a:defRPr sz="6000">
                <a:solidFill>
                  <a:schemeClr val="tx1">
                    <a:lumMod val="85000"/>
                    <a:lumOff val="15000"/>
                  </a:schemeClr>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55" name="文本占位符 6"/>
          <p:cNvSpPr>
            <a:spLocks noGrp="1"/>
          </p:cNvSpPr>
          <p:nvPr>
            <p:ph type="body" sz="quarter" idx="11" hasCustomPrompt="1"/>
          </p:nvPr>
        </p:nvSpPr>
        <p:spPr>
          <a:xfrm>
            <a:off x="5124013" y="3890952"/>
            <a:ext cx="1891640" cy="496824"/>
          </a:xfrm>
          <a:prstGeom prst="rect">
            <a:avLst/>
          </a:prstGeom>
        </p:spPr>
        <p:txBody>
          <a:bodyPr/>
          <a:lstStyle>
            <a:lvl1pPr marL="0" indent="0" algn="ctr">
              <a:buNone/>
              <a:defRPr sz="2400" baseline="0">
                <a:solidFill>
                  <a:srgbClr val="20517C"/>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PART ONE</a:t>
            </a:r>
            <a:endParaRPr lang="zh-CN" altLang="en-US" dirty="0"/>
          </a:p>
        </p:txBody>
      </p:sp>
      <p:sp>
        <p:nvSpPr>
          <p:cNvPr id="56" name="文本占位符 6"/>
          <p:cNvSpPr>
            <a:spLocks noGrp="1"/>
          </p:cNvSpPr>
          <p:nvPr>
            <p:ph type="body" sz="quarter" idx="12" hasCustomPrompt="1"/>
          </p:nvPr>
        </p:nvSpPr>
        <p:spPr>
          <a:xfrm>
            <a:off x="3503712" y="4372336"/>
            <a:ext cx="5195640" cy="496824"/>
          </a:xfrm>
          <a:prstGeom prst="rect">
            <a:avLst/>
          </a:prstGeom>
        </p:spPr>
        <p:txBody>
          <a:bodyPr/>
          <a:lstStyle>
            <a:lvl1pPr marL="0" indent="0" algn="ctr">
              <a:buNone/>
              <a:defRPr sz="4000" baseline="0">
                <a:solidFill>
                  <a:srgbClr val="20517C"/>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sp>
        <p:nvSpPr>
          <p:cNvPr id="57" name="矩形 56"/>
          <p:cNvSpPr/>
          <p:nvPr userDrawn="1"/>
        </p:nvSpPr>
        <p:spPr>
          <a:xfrm>
            <a:off x="-24680" y="0"/>
            <a:ext cx="12216680" cy="98072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userDrawn="1"/>
        </p:nvSpPr>
        <p:spPr>
          <a:xfrm>
            <a:off x="-24680" y="6165304"/>
            <a:ext cx="12216680" cy="673224"/>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内容页3">
    <p:spTree>
      <p:nvGrpSpPr>
        <p:cNvPr id="1" name=""/>
        <p:cNvGrpSpPr/>
        <p:nvPr/>
      </p:nvGrpSpPr>
      <p:grpSpPr>
        <a:xfrm>
          <a:off x="0" y="0"/>
          <a:ext cx="0" cy="0"/>
          <a:chOff x="0" y="0"/>
          <a:chExt cx="0" cy="0"/>
        </a:xfrm>
      </p:grpSpPr>
      <p:sp>
        <p:nvSpPr>
          <p:cNvPr id="60" name="矩形 59"/>
          <p:cNvSpPr/>
          <p:nvPr userDrawn="1"/>
        </p:nvSpPr>
        <p:spPr>
          <a:xfrm>
            <a:off x="-24680" y="188640"/>
            <a:ext cx="12216680" cy="79208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占位符 6"/>
          <p:cNvSpPr>
            <a:spLocks noGrp="1"/>
          </p:cNvSpPr>
          <p:nvPr>
            <p:ph type="body" sz="quarter" idx="10" hasCustomPrompt="1"/>
          </p:nvPr>
        </p:nvSpPr>
        <p:spPr>
          <a:xfrm>
            <a:off x="459944" y="278936"/>
            <a:ext cx="864096" cy="1008063"/>
          </a:xfrm>
          <a:prstGeom prst="rect">
            <a:avLst/>
          </a:prstGeom>
        </p:spPr>
        <p:txBody>
          <a:bodyPr/>
          <a:lstStyle>
            <a:lvl1pPr marL="0" indent="0" algn="dist">
              <a:buNone/>
              <a:defRPr sz="4800" b="1">
                <a:solidFill>
                  <a:schemeClr val="bg1"/>
                </a:solidFill>
                <a:latin typeface="华文细黑" panose="02010600040101010101" pitchFamily="2" charset="-122"/>
                <a:ea typeface="华文细黑" panose="02010600040101010101"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437592" y="348250"/>
            <a:ext cx="4586400" cy="496824"/>
          </a:xfrm>
          <a:prstGeom prst="rect">
            <a:avLst/>
          </a:prstGeom>
        </p:spPr>
        <p:txBody>
          <a:bodyPr/>
          <a:lstStyle>
            <a:lvl1pPr marL="0" indent="0" algn="l">
              <a:buNone/>
              <a:defRPr sz="4000" baseline="0">
                <a:solidFill>
                  <a:schemeClr val="bg1"/>
                </a:solidFill>
                <a:latin typeface="微软雅黑" panose="020B0503020204020204" pitchFamily="34" charset="-122"/>
                <a:ea typeface="微软雅黑" panose="020B0503020204020204" pitchFamily="3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绪论引言</a:t>
            </a:r>
          </a:p>
        </p:txBody>
      </p:sp>
      <p:cxnSp>
        <p:nvCxnSpPr>
          <p:cNvPr id="64" name="直接连接符 63"/>
          <p:cNvCxnSpPr/>
          <p:nvPr userDrawn="1"/>
        </p:nvCxnSpPr>
        <p:spPr>
          <a:xfrm flipH="1">
            <a:off x="1102301" y="407372"/>
            <a:ext cx="307464" cy="484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00456" y="282045"/>
            <a:ext cx="1904703" cy="62923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内容页3">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内容页3">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2021/5/6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emf"/><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21.emf"/><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emf"/><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image" Target="../media/image131.emf"/><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emf"/><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557780" y="3135630"/>
            <a:ext cx="7077075" cy="1041400"/>
          </a:xfrm>
        </p:spPr>
        <p:txBody>
          <a:bodyPr/>
          <a:lstStyle/>
          <a:p>
            <a:pPr lvl="0" algn="ctr"/>
            <a:endParaRPr lang="zh-CN" altLang="en-US" dirty="0"/>
          </a:p>
          <a:p>
            <a:pPr lvl="0" algn="ctr"/>
            <a:endParaRPr lang="zh-CN" altLang="en-US" dirty="0"/>
          </a:p>
          <a:p>
            <a:pPr lvl="0" algn="ctr"/>
            <a:endParaRPr lang="zh-CN" altLang="en-US" dirty="0"/>
          </a:p>
        </p:txBody>
      </p:sp>
      <p:pic>
        <p:nvPicPr>
          <p:cNvPr id="59" name="图片 5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2573" y="675330"/>
            <a:ext cx="3200847" cy="1057423"/>
          </a:xfrm>
          <a:prstGeom prst="rect">
            <a:avLst/>
          </a:prstGeom>
        </p:spPr>
      </p:pic>
      <p:sp>
        <p:nvSpPr>
          <p:cNvPr id="4" name="文本框 3"/>
          <p:cNvSpPr txBox="1"/>
          <p:nvPr/>
        </p:nvSpPr>
        <p:spPr>
          <a:xfrm>
            <a:off x="1178074" y="3194665"/>
            <a:ext cx="9829844" cy="923330"/>
          </a:xfrm>
          <a:prstGeom prst="rect">
            <a:avLst/>
          </a:prstGeom>
          <a:noFill/>
        </p:spPr>
        <p:txBody>
          <a:bodyPr wrap="square" rtlCol="0">
            <a:spAutoFit/>
          </a:bodyPr>
          <a:lstStyle/>
          <a:p>
            <a:r>
              <a:rPr lang="zh-CN" altLang="en-US" sz="5400" dirty="0"/>
              <a:t>第</a:t>
            </a:r>
            <a:r>
              <a:rPr lang="en-US" altLang="zh-CN" sz="5400" dirty="0"/>
              <a:t>3</a:t>
            </a:r>
            <a:r>
              <a:rPr lang="zh-CN" altLang="en-US" sz="5400" dirty="0"/>
              <a:t>章 </a:t>
            </a:r>
            <a:r>
              <a:rPr lang="en-US" altLang="zh-CN" sz="5400" dirty="0"/>
              <a:t>Visual Designer</a:t>
            </a:r>
            <a:r>
              <a:rPr lang="zh-CN" altLang="en-US" sz="5400" dirty="0"/>
              <a:t>外围设备</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3.3.2  Grove 4-Digit Display Module</a:t>
            </a:r>
            <a:endParaRPr lang="en-US" altLang="zh-CN" sz="4000" dirty="0">
              <a:solidFill>
                <a:srgbClr val="20517C"/>
              </a:solidFill>
              <a:sym typeface="+mn-ea"/>
            </a:endParaRPr>
          </a:p>
        </p:txBody>
      </p:sp>
    </p:spTree>
    <p:extLst>
      <p:ext uri="{BB962C8B-B14F-4D97-AF65-F5344CB8AC3E}">
        <p14:creationId xmlns:p14="http://schemas.microsoft.com/office/powerpoint/2010/main" val="14301572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2128227"/>
            <a:ext cx="4583501"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Relay</a:t>
            </a:r>
            <a:r>
              <a:rPr lang="zh-CN" altLang="en-US" sz="2800" dirty="0">
                <a:latin typeface="+mj-ea"/>
                <a:ea typeface="+mj-ea"/>
                <a:cs typeface="+mj-ea"/>
                <a:sym typeface="+mn-ea"/>
              </a:rPr>
              <a:t>可视化命令</a:t>
            </a:r>
            <a:r>
              <a:rPr lang="en-US" altLang="zh-CN" sz="2800" dirty="0">
                <a:latin typeface="+mj-ea"/>
                <a:ea typeface="+mj-ea"/>
                <a:cs typeface="+mj-ea"/>
                <a:sym typeface="+mn-ea"/>
              </a:rPr>
              <a:t>:</a:t>
            </a:r>
            <a:endParaRPr lang="zh-CN" altLang="en-US"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从上到下依次为继电器开模块、继电器关模块，设置继电器状态模块。</a:t>
            </a:r>
          </a:p>
        </p:txBody>
      </p:sp>
      <p:pic>
        <p:nvPicPr>
          <p:cNvPr id="8" name="图片 7">
            <a:extLst>
              <a:ext uri="{FF2B5EF4-FFF2-40B4-BE49-F238E27FC236}">
                <a16:creationId xmlns:a16="http://schemas.microsoft.com/office/drawing/2014/main" id="{C9080FAF-26C9-4FF4-804A-F547D56551BA}"/>
              </a:ext>
            </a:extLst>
          </p:cNvPr>
          <p:cNvPicPr/>
          <p:nvPr/>
        </p:nvPicPr>
        <p:blipFill>
          <a:blip r:embed="rId2"/>
          <a:stretch>
            <a:fillRect/>
          </a:stretch>
        </p:blipFill>
        <p:spPr>
          <a:xfrm>
            <a:off x="5404132" y="1849592"/>
            <a:ext cx="5815965" cy="4670512"/>
          </a:xfrm>
          <a:prstGeom prst="rect">
            <a:avLst/>
          </a:prstGeom>
        </p:spPr>
      </p:pic>
    </p:spTree>
    <p:extLst>
      <p:ext uri="{BB962C8B-B14F-4D97-AF65-F5344CB8AC3E}">
        <p14:creationId xmlns:p14="http://schemas.microsoft.com/office/powerpoint/2010/main" val="15597107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561465" y="2774558"/>
            <a:ext cx="8472264" cy="1308884"/>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关于</a:t>
            </a:r>
            <a:r>
              <a:rPr lang="en-US" altLang="zh-CN" sz="2800" dirty="0">
                <a:latin typeface="+mj-ea"/>
                <a:ea typeface="+mj-ea"/>
                <a:cs typeface="+mj-ea"/>
                <a:sym typeface="+mn-ea"/>
              </a:rPr>
              <a:t>Grove Relay</a:t>
            </a:r>
            <a:r>
              <a:rPr lang="zh-CN" altLang="en-US" sz="2800" dirty="0">
                <a:latin typeface="+mj-ea"/>
                <a:ea typeface="+mj-ea"/>
                <a:cs typeface="+mj-ea"/>
                <a:sym typeface="+mn-ea"/>
              </a:rPr>
              <a:t>应用同前面章节</a:t>
            </a:r>
            <a:r>
              <a:rPr lang="en-US" altLang="zh-CN" sz="2800" dirty="0">
                <a:latin typeface="+mj-ea"/>
                <a:ea typeface="+mj-ea"/>
                <a:cs typeface="+mj-ea"/>
                <a:sym typeface="+mn-ea"/>
              </a:rPr>
              <a:t>Grove Light Sensor</a:t>
            </a:r>
            <a:r>
              <a:rPr lang="zh-CN" altLang="en-US" sz="2800" dirty="0">
                <a:latin typeface="+mj-ea"/>
                <a:ea typeface="+mj-ea"/>
                <a:cs typeface="+mj-ea"/>
                <a:sym typeface="+mn-ea"/>
              </a:rPr>
              <a:t>简单实例，在此不再重复赘述。</a:t>
            </a:r>
          </a:p>
        </p:txBody>
      </p:sp>
    </p:spTree>
    <p:extLst>
      <p:ext uri="{BB962C8B-B14F-4D97-AF65-F5344CB8AC3E}">
        <p14:creationId xmlns:p14="http://schemas.microsoft.com/office/powerpoint/2010/main" val="115934702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3.3.14  Rotary Angle sensor</a:t>
            </a:r>
            <a:endParaRPr lang="en-US" altLang="zh-CN" sz="4000" dirty="0">
              <a:solidFill>
                <a:srgbClr val="20517C"/>
              </a:solidFill>
              <a:sym typeface="+mn-ea"/>
            </a:endParaRPr>
          </a:p>
        </p:txBody>
      </p:sp>
    </p:spTree>
    <p:extLst>
      <p:ext uri="{BB962C8B-B14F-4D97-AF65-F5344CB8AC3E}">
        <p14:creationId xmlns:p14="http://schemas.microsoft.com/office/powerpoint/2010/main" val="6474083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36266018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Rotary Angle sensor</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24B113CA-55B0-4554-BEA2-EA39906D05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639616" y="2297928"/>
            <a:ext cx="7246922" cy="4299722"/>
          </a:xfrm>
          <a:prstGeom prst="rect">
            <a:avLst/>
          </a:prstGeom>
          <a:noFill/>
          <a:ln>
            <a:noFill/>
          </a:ln>
        </p:spPr>
      </p:pic>
    </p:spTree>
    <p:extLst>
      <p:ext uri="{BB962C8B-B14F-4D97-AF65-F5344CB8AC3E}">
        <p14:creationId xmlns:p14="http://schemas.microsoft.com/office/powerpoint/2010/main" val="34359690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2128227"/>
            <a:ext cx="4583501"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Rotary Angle sensor</a:t>
            </a:r>
            <a:r>
              <a:rPr lang="zh-CN" altLang="en-US" sz="2800" dirty="0">
                <a:latin typeface="+mj-ea"/>
                <a:ea typeface="+mj-ea"/>
                <a:cs typeface="+mj-ea"/>
                <a:sym typeface="+mn-ea"/>
              </a:rPr>
              <a:t>的可视化命令包括读取角度模块、读取原始值模块。</a:t>
            </a:r>
          </a:p>
        </p:txBody>
      </p:sp>
      <p:pic>
        <p:nvPicPr>
          <p:cNvPr id="8" name="图片 7">
            <a:extLst>
              <a:ext uri="{FF2B5EF4-FFF2-40B4-BE49-F238E27FC236}">
                <a16:creationId xmlns:a16="http://schemas.microsoft.com/office/drawing/2014/main" id="{34D161BE-AAD6-4F2E-9BD2-D78662372B19}"/>
              </a:ext>
            </a:extLst>
          </p:cNvPr>
          <p:cNvPicPr/>
          <p:nvPr/>
        </p:nvPicPr>
        <p:blipFill>
          <a:blip r:embed="rId2"/>
          <a:stretch>
            <a:fillRect/>
          </a:stretch>
        </p:blipFill>
        <p:spPr>
          <a:xfrm>
            <a:off x="5373657" y="1292931"/>
            <a:ext cx="5692963" cy="5304719"/>
          </a:xfrm>
          <a:prstGeom prst="rect">
            <a:avLst/>
          </a:prstGeom>
        </p:spPr>
      </p:pic>
    </p:spTree>
    <p:extLst>
      <p:ext uri="{BB962C8B-B14F-4D97-AF65-F5344CB8AC3E}">
        <p14:creationId xmlns:p14="http://schemas.microsoft.com/office/powerpoint/2010/main" val="4357365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Terminal</a:t>
            </a:r>
            <a:r>
              <a:rPr lang="zh-CN" altLang="en-US" sz="2800" dirty="0">
                <a:latin typeface="+mj-ea"/>
                <a:ea typeface="+mj-ea"/>
                <a:cs typeface="+mj-ea"/>
                <a:sym typeface="+mn-ea"/>
              </a:rPr>
              <a:t>显示实时角度和原始值。系统由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Terminal</a:t>
            </a:r>
            <a:r>
              <a:rPr lang="zh-CN" altLang="en-US" sz="2800" dirty="0">
                <a:latin typeface="+mj-ea"/>
                <a:ea typeface="+mj-ea"/>
                <a:cs typeface="+mj-ea"/>
                <a:sym typeface="+mn-ea"/>
              </a:rPr>
              <a:t>和</a:t>
            </a:r>
            <a:r>
              <a:rPr lang="en-US" altLang="zh-CN" sz="2800" dirty="0">
                <a:latin typeface="+mj-ea"/>
                <a:ea typeface="+mj-ea"/>
                <a:cs typeface="+mj-ea"/>
                <a:sym typeface="+mn-ea"/>
              </a:rPr>
              <a:t>Rotary Angle sensor</a:t>
            </a:r>
            <a:r>
              <a:rPr lang="zh-CN" altLang="en-US" sz="2800" dirty="0">
                <a:latin typeface="+mj-ea"/>
                <a:ea typeface="+mj-ea"/>
                <a:cs typeface="+mj-ea"/>
                <a:sym typeface="+mn-ea"/>
              </a:rPr>
              <a:t>三个部分构成。</a:t>
            </a:r>
          </a:p>
        </p:txBody>
      </p:sp>
      <p:pic>
        <p:nvPicPr>
          <p:cNvPr id="7" name="图片 6">
            <a:extLst>
              <a:ext uri="{FF2B5EF4-FFF2-40B4-BE49-F238E27FC236}">
                <a16:creationId xmlns:a16="http://schemas.microsoft.com/office/drawing/2014/main" id="{B867D2E8-C8BD-4365-8B94-FB3C62EBD914}"/>
              </a:ext>
            </a:extLst>
          </p:cNvPr>
          <p:cNvPicPr/>
          <p:nvPr/>
        </p:nvPicPr>
        <p:blipFill>
          <a:blip r:embed="rId2" cstate="print">
            <a:lum contrast="40000"/>
            <a:extLst>
              <a:ext uri="{28A0092B-C50C-407E-A947-70E740481C1C}">
                <a14:useLocalDpi xmlns:a14="http://schemas.microsoft.com/office/drawing/2010/main" val="0"/>
              </a:ext>
            </a:extLst>
          </a:blip>
          <a:srcRect/>
          <a:stretch>
            <a:fillRect/>
          </a:stretch>
        </p:blipFill>
        <p:spPr bwMode="auto">
          <a:xfrm>
            <a:off x="4861352" y="1470025"/>
            <a:ext cx="6790370" cy="3922842"/>
          </a:xfrm>
          <a:prstGeom prst="rect">
            <a:avLst/>
          </a:prstGeom>
          <a:noFill/>
          <a:ln>
            <a:noFill/>
          </a:ln>
        </p:spPr>
      </p:pic>
    </p:spTree>
    <p:extLst>
      <p:ext uri="{BB962C8B-B14F-4D97-AF65-F5344CB8AC3E}">
        <p14:creationId xmlns:p14="http://schemas.microsoft.com/office/powerpoint/2010/main" val="413067645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A3656AB5-20C5-4458-AF29-44EC90CD08A4}"/>
              </a:ext>
            </a:extLst>
          </p:cNvPr>
          <p:cNvPicPr/>
          <p:nvPr/>
        </p:nvPicPr>
        <p:blipFill>
          <a:blip r:embed="rId2"/>
          <a:stretch>
            <a:fillRect/>
          </a:stretch>
        </p:blipFill>
        <p:spPr>
          <a:xfrm>
            <a:off x="6534783" y="1219201"/>
            <a:ext cx="1988540" cy="5378450"/>
          </a:xfrm>
          <a:prstGeom prst="rect">
            <a:avLst/>
          </a:prstGeom>
        </p:spPr>
      </p:pic>
    </p:spTree>
    <p:extLst>
      <p:ext uri="{BB962C8B-B14F-4D97-AF65-F5344CB8AC3E}">
        <p14:creationId xmlns:p14="http://schemas.microsoft.com/office/powerpoint/2010/main" val="2518750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点击仿真按钮，待程序运行完成后，不管如何调节传感器实际亮度，</a:t>
            </a:r>
            <a:r>
              <a:rPr lang="en-US" altLang="zh-CN" sz="2800" dirty="0">
                <a:latin typeface="+mj-ea"/>
                <a:ea typeface="+mj-ea"/>
                <a:cs typeface="+mj-ea"/>
                <a:sym typeface="+mn-ea"/>
              </a:rPr>
              <a:t>Grove Terminal</a:t>
            </a:r>
            <a:r>
              <a:rPr lang="zh-CN" altLang="en-US" sz="2800" dirty="0">
                <a:latin typeface="+mj-ea"/>
                <a:ea typeface="+mj-ea"/>
                <a:cs typeface="+mj-ea"/>
                <a:sym typeface="+mn-ea"/>
              </a:rPr>
              <a:t>始终可以显示实时角度和原始值。</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当没有乌云时，角度显示为</a:t>
            </a:r>
            <a:r>
              <a:rPr lang="en-US" altLang="zh-CN" sz="2800" dirty="0">
                <a:latin typeface="+mj-ea"/>
                <a:ea typeface="+mj-ea"/>
                <a:cs typeface="+mj-ea"/>
                <a:sym typeface="+mn-ea"/>
              </a:rPr>
              <a:t>0°</a:t>
            </a:r>
            <a:r>
              <a:rPr lang="zh-CN" altLang="en-US" sz="2800" dirty="0">
                <a:latin typeface="+mj-ea"/>
                <a:ea typeface="+mj-ea"/>
                <a:cs typeface="+mj-ea"/>
                <a:sym typeface="+mn-ea"/>
              </a:rPr>
              <a:t>，原始值显示为</a:t>
            </a:r>
            <a:r>
              <a:rPr lang="en-US" altLang="zh-CN" sz="2800" dirty="0">
                <a:latin typeface="+mj-ea"/>
                <a:ea typeface="+mj-ea"/>
                <a:cs typeface="+mj-ea"/>
                <a:sym typeface="+mn-ea"/>
              </a:rPr>
              <a:t>0</a:t>
            </a:r>
            <a:r>
              <a:rPr lang="zh-CN" altLang="en-US" sz="2800" dirty="0">
                <a:latin typeface="+mj-ea"/>
                <a:ea typeface="+mj-ea"/>
                <a:cs typeface="+mj-ea"/>
                <a:sym typeface="+mn-ea"/>
              </a:rPr>
              <a:t>；</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68AB72B9-09EB-4640-A9A2-09C16F3BF9AE}"/>
              </a:ext>
            </a:extLst>
          </p:cNvPr>
          <p:cNvPicPr/>
          <p:nvPr/>
        </p:nvPicPr>
        <p:blipFill>
          <a:blip r:embed="rId2"/>
          <a:stretch>
            <a:fillRect/>
          </a:stretch>
        </p:blipFill>
        <p:spPr>
          <a:xfrm>
            <a:off x="1579005" y="3111880"/>
            <a:ext cx="8011962" cy="3485770"/>
          </a:xfrm>
          <a:prstGeom prst="rect">
            <a:avLst/>
          </a:prstGeom>
        </p:spPr>
      </p:pic>
    </p:spTree>
    <p:extLst>
      <p:ext uri="{BB962C8B-B14F-4D97-AF65-F5344CB8AC3E}">
        <p14:creationId xmlns:p14="http://schemas.microsoft.com/office/powerpoint/2010/main" val="27959947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07368" y="1164103"/>
            <a:ext cx="11089232"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当调节</a:t>
            </a:r>
            <a:r>
              <a:rPr lang="en-US" altLang="zh-CN" sz="2800" dirty="0">
                <a:latin typeface="+mj-ea"/>
                <a:ea typeface="+mj-ea"/>
                <a:cs typeface="+mj-ea"/>
                <a:sym typeface="+mn-ea"/>
              </a:rPr>
              <a:t>Rotary Angle sensor</a:t>
            </a:r>
            <a:r>
              <a:rPr lang="zh-CN" altLang="en-US" sz="2800" dirty="0">
                <a:latin typeface="+mj-ea"/>
                <a:ea typeface="+mj-ea"/>
                <a:cs typeface="+mj-ea"/>
                <a:sym typeface="+mn-ea"/>
              </a:rPr>
              <a:t>电阻值从</a:t>
            </a:r>
            <a:r>
              <a:rPr lang="en-US" altLang="zh-CN" sz="2800" dirty="0">
                <a:latin typeface="+mj-ea"/>
                <a:ea typeface="+mj-ea"/>
                <a:cs typeface="+mj-ea"/>
                <a:sym typeface="+mn-ea"/>
              </a:rPr>
              <a:t>0</a:t>
            </a:r>
            <a:r>
              <a:rPr lang="zh-CN" altLang="en-US" sz="2800" dirty="0">
                <a:latin typeface="+mj-ea"/>
                <a:ea typeface="+mj-ea"/>
                <a:cs typeface="+mj-ea"/>
                <a:sym typeface="+mn-ea"/>
              </a:rPr>
              <a:t>到</a:t>
            </a:r>
            <a:r>
              <a:rPr lang="en-US" altLang="zh-CN" sz="2800" dirty="0">
                <a:latin typeface="+mj-ea"/>
                <a:ea typeface="+mj-ea"/>
                <a:cs typeface="+mj-ea"/>
                <a:sym typeface="+mn-ea"/>
              </a:rPr>
              <a:t>10K</a:t>
            </a:r>
            <a:r>
              <a:rPr lang="zh-CN" altLang="en-US" sz="2800" dirty="0">
                <a:latin typeface="+mj-ea"/>
                <a:ea typeface="+mj-ea"/>
                <a:cs typeface="+mj-ea"/>
                <a:sym typeface="+mn-ea"/>
              </a:rPr>
              <a:t>，这个过程中我们从</a:t>
            </a:r>
            <a:r>
              <a:rPr lang="en-US" altLang="zh-CN" sz="2800" dirty="0">
                <a:latin typeface="+mj-ea"/>
                <a:ea typeface="+mj-ea"/>
                <a:cs typeface="+mj-ea"/>
                <a:sym typeface="+mn-ea"/>
              </a:rPr>
              <a:t>Grove Terminal</a:t>
            </a:r>
            <a:r>
              <a:rPr lang="zh-CN" altLang="en-US" sz="2800" dirty="0">
                <a:latin typeface="+mj-ea"/>
                <a:ea typeface="+mj-ea"/>
                <a:cs typeface="+mj-ea"/>
                <a:sym typeface="+mn-ea"/>
              </a:rPr>
              <a:t>显示的角度逐渐增大直至</a:t>
            </a:r>
            <a:r>
              <a:rPr lang="en-US" altLang="zh-CN" sz="2800" dirty="0">
                <a:latin typeface="+mj-ea"/>
                <a:ea typeface="+mj-ea"/>
                <a:cs typeface="+mj-ea"/>
                <a:sym typeface="+mn-ea"/>
              </a:rPr>
              <a:t>299.71°</a:t>
            </a:r>
            <a:r>
              <a:rPr lang="zh-CN" altLang="en-US" sz="2800" dirty="0">
                <a:latin typeface="+mj-ea"/>
                <a:ea typeface="+mj-ea"/>
                <a:cs typeface="+mj-ea"/>
                <a:sym typeface="+mn-ea"/>
              </a:rPr>
              <a:t>，原始值显示为</a:t>
            </a:r>
            <a:r>
              <a:rPr lang="en-US" altLang="zh-CN" sz="2800" dirty="0">
                <a:latin typeface="+mj-ea"/>
                <a:ea typeface="+mj-ea"/>
                <a:cs typeface="+mj-ea"/>
                <a:sym typeface="+mn-ea"/>
              </a:rPr>
              <a:t>1023</a:t>
            </a:r>
            <a:r>
              <a:rPr lang="zh-CN" altLang="en-US" sz="2800" dirty="0">
                <a:latin typeface="+mj-ea"/>
                <a:ea typeface="+mj-ea"/>
                <a:cs typeface="+mj-ea"/>
                <a:sym typeface="+mn-ea"/>
              </a:rPr>
              <a:t>；</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2ACBB37E-0C4D-43E8-82F6-D5E67BDCD807}"/>
              </a:ext>
            </a:extLst>
          </p:cNvPr>
          <p:cNvPicPr/>
          <p:nvPr/>
        </p:nvPicPr>
        <p:blipFill>
          <a:blip r:embed="rId2"/>
          <a:stretch>
            <a:fillRect/>
          </a:stretch>
        </p:blipFill>
        <p:spPr>
          <a:xfrm>
            <a:off x="2881084" y="2835324"/>
            <a:ext cx="6696744" cy="3762326"/>
          </a:xfrm>
          <a:prstGeom prst="rect">
            <a:avLst/>
          </a:prstGeom>
        </p:spPr>
      </p:pic>
    </p:spTree>
    <p:extLst>
      <p:ext uri="{BB962C8B-B14F-4D97-AF65-F5344CB8AC3E}">
        <p14:creationId xmlns:p14="http://schemas.microsoft.com/office/powerpoint/2010/main" val="473536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640960" cy="698500"/>
          </a:xfrm>
        </p:spPr>
        <p:txBody>
          <a:bodyPr/>
          <a:lstStyle/>
          <a:p>
            <a:pPr marL="0" indent="0" algn="ctr">
              <a:buNone/>
            </a:pPr>
            <a:r>
              <a:rPr lang="en-US" altLang="zh-CN" sz="4400" dirty="0">
                <a:latin typeface="+mj-ea"/>
                <a:ea typeface="+mj-ea"/>
                <a:cs typeface="+mj-ea"/>
                <a:sym typeface="+mn-ea"/>
              </a:rPr>
              <a:t>Grove 4-Digit Display Module</a:t>
            </a:r>
            <a:endParaRPr lang="en-US" altLang="zh-CN" sz="4400" dirty="0">
              <a:sym typeface="+mn-ea"/>
            </a:endParaRPr>
          </a:p>
        </p:txBody>
      </p:sp>
      <p:sp>
        <p:nvSpPr>
          <p:cNvPr id="23" name="矩形 22"/>
          <p:cNvSpPr/>
          <p:nvPr/>
        </p:nvSpPr>
        <p:spPr>
          <a:xfrm>
            <a:off x="407670" y="1988820"/>
            <a:ext cx="10987405"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4-Digit Display Module</a:t>
            </a:r>
            <a:r>
              <a:rPr lang="zh-CN" altLang="en-US" sz="2800" dirty="0">
                <a:latin typeface="+mj-ea"/>
                <a:ea typeface="+mj-ea"/>
                <a:cs typeface="+mj-ea"/>
                <a:sym typeface="+mn-ea"/>
              </a:rPr>
              <a:t>是一种具有</a:t>
            </a:r>
            <a:r>
              <a:rPr lang="en-US" altLang="zh-CN" sz="2800" dirty="0">
                <a:latin typeface="+mj-ea"/>
                <a:ea typeface="+mj-ea"/>
                <a:cs typeface="+mj-ea"/>
                <a:sym typeface="+mn-ea"/>
              </a:rPr>
              <a:t>12</a:t>
            </a:r>
            <a:r>
              <a:rPr lang="zh-CN" altLang="en-US" sz="2800" dirty="0">
                <a:latin typeface="+mj-ea"/>
                <a:ea typeface="+mj-ea"/>
                <a:cs typeface="+mj-ea"/>
                <a:sym typeface="+mn-ea"/>
              </a:rPr>
              <a:t>引脚的四位数字显示传感器显示模块。 </a:t>
            </a:r>
          </a:p>
        </p:txBody>
      </p:sp>
    </p:spTree>
    <p:extLst>
      <p:ext uri="{BB962C8B-B14F-4D97-AF65-F5344CB8AC3E}">
        <p14:creationId xmlns:p14="http://schemas.microsoft.com/office/powerpoint/2010/main" val="31974565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3.3.15  Grove RTC Module</a:t>
            </a:r>
            <a:endParaRPr lang="en-US" altLang="zh-CN" sz="4000" dirty="0">
              <a:solidFill>
                <a:srgbClr val="20517C"/>
              </a:solidFill>
              <a:sym typeface="+mn-ea"/>
            </a:endParaRPr>
          </a:p>
        </p:txBody>
      </p:sp>
    </p:spTree>
    <p:extLst>
      <p:ext uri="{BB962C8B-B14F-4D97-AF65-F5344CB8AC3E}">
        <p14:creationId xmlns:p14="http://schemas.microsoft.com/office/powerpoint/2010/main" val="32165737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 Grove RTC Module</a:t>
            </a:r>
            <a:endParaRPr lang="en-US" altLang="zh-CN" sz="4400" dirty="0">
              <a:sym typeface="+mn-ea"/>
            </a:endParaRPr>
          </a:p>
        </p:txBody>
      </p:sp>
      <p:sp>
        <p:nvSpPr>
          <p:cNvPr id="23" name="矩形 22"/>
          <p:cNvSpPr/>
          <p:nvPr/>
        </p:nvSpPr>
        <p:spPr>
          <a:xfrm>
            <a:off x="407670" y="1988820"/>
            <a:ext cx="10987405"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RTC Module</a:t>
            </a:r>
            <a:r>
              <a:rPr lang="zh-CN" altLang="en-US" sz="2800" dirty="0">
                <a:latin typeface="+mj-ea"/>
                <a:ea typeface="+mj-ea"/>
                <a:cs typeface="+mj-ea"/>
                <a:sym typeface="+mn-ea"/>
              </a:rPr>
              <a:t>是一个实时时钟模块。它基于时钟芯片</a:t>
            </a:r>
            <a:r>
              <a:rPr lang="en-US" altLang="zh-CN" sz="2800" dirty="0">
                <a:latin typeface="+mj-ea"/>
                <a:ea typeface="+mj-ea"/>
                <a:cs typeface="+mj-ea"/>
                <a:sym typeface="+mn-ea"/>
              </a:rPr>
              <a:t>DS1307</a:t>
            </a:r>
            <a:r>
              <a:rPr lang="zh-CN" altLang="en-US" sz="2800" dirty="0">
                <a:latin typeface="+mj-ea"/>
                <a:ea typeface="+mj-ea"/>
                <a:cs typeface="+mj-ea"/>
                <a:sym typeface="+mn-ea"/>
              </a:rPr>
              <a:t>及模拟电路设计构成并支持</a:t>
            </a:r>
            <a:r>
              <a:rPr lang="en-US" altLang="zh-CN" sz="2800" dirty="0">
                <a:latin typeface="+mj-ea"/>
                <a:ea typeface="+mj-ea"/>
                <a:cs typeface="+mj-ea"/>
                <a:sym typeface="+mn-ea"/>
              </a:rPr>
              <a:t>I2C</a:t>
            </a:r>
            <a:r>
              <a:rPr lang="zh-CN" altLang="en-US" sz="2800" dirty="0">
                <a:latin typeface="+mj-ea"/>
                <a:ea typeface="+mj-ea"/>
                <a:cs typeface="+mj-ea"/>
                <a:sym typeface="+mn-ea"/>
              </a:rPr>
              <a:t>总线通讯。它采用</a:t>
            </a:r>
            <a:r>
              <a:rPr lang="en-US" altLang="zh-CN" sz="2800" dirty="0">
                <a:latin typeface="+mj-ea"/>
                <a:ea typeface="+mj-ea"/>
                <a:cs typeface="+mj-ea"/>
                <a:sym typeface="+mn-ea"/>
              </a:rPr>
              <a:t>BAT</a:t>
            </a:r>
            <a:r>
              <a:rPr lang="zh-CN" altLang="en-US" sz="2800" dirty="0">
                <a:latin typeface="+mj-ea"/>
                <a:ea typeface="+mj-ea"/>
                <a:cs typeface="+mj-ea"/>
                <a:sym typeface="+mn-ea"/>
              </a:rPr>
              <a:t>电池供电。时钟</a:t>
            </a:r>
            <a:r>
              <a:rPr lang="en-US" altLang="zh-CN" sz="2800" dirty="0">
                <a:latin typeface="+mj-ea"/>
                <a:ea typeface="+mj-ea"/>
                <a:cs typeface="+mj-ea"/>
                <a:sym typeface="+mn-ea"/>
              </a:rPr>
              <a:t>/</a:t>
            </a:r>
            <a:r>
              <a:rPr lang="zh-CN" altLang="en-US" sz="2800" dirty="0">
                <a:latin typeface="+mj-ea"/>
                <a:ea typeface="+mj-ea"/>
                <a:cs typeface="+mj-ea"/>
                <a:sym typeface="+mn-ea"/>
              </a:rPr>
              <a:t>日历提供秒、分钟、小时、日、日期、月和年信息，带有月底自动调整数功能，包括闰年的修正。时钟可以显示为</a:t>
            </a:r>
            <a:r>
              <a:rPr lang="en-US" altLang="zh-CN" sz="2800" dirty="0">
                <a:latin typeface="+mj-ea"/>
                <a:ea typeface="+mj-ea"/>
                <a:cs typeface="+mj-ea"/>
                <a:sym typeface="+mn-ea"/>
              </a:rPr>
              <a:t>24</a:t>
            </a:r>
            <a:r>
              <a:rPr lang="zh-CN" altLang="en-US" sz="2800" dirty="0">
                <a:latin typeface="+mj-ea"/>
                <a:ea typeface="+mj-ea"/>
                <a:cs typeface="+mj-ea"/>
                <a:sym typeface="+mn-ea"/>
              </a:rPr>
              <a:t>小时制计时或区分上午</a:t>
            </a:r>
            <a:r>
              <a:rPr lang="en-US" altLang="zh-CN" sz="2800" dirty="0">
                <a:latin typeface="+mj-ea"/>
                <a:ea typeface="+mj-ea"/>
                <a:cs typeface="+mj-ea"/>
                <a:sym typeface="+mn-ea"/>
              </a:rPr>
              <a:t>/</a:t>
            </a:r>
            <a:r>
              <a:rPr lang="zh-CN" altLang="en-US" sz="2800" dirty="0">
                <a:latin typeface="+mj-ea"/>
                <a:ea typeface="+mj-ea"/>
                <a:cs typeface="+mj-ea"/>
                <a:sym typeface="+mn-ea"/>
              </a:rPr>
              <a:t>下午的</a:t>
            </a:r>
            <a:r>
              <a:rPr lang="en-US" altLang="zh-CN" sz="2800" dirty="0">
                <a:latin typeface="+mj-ea"/>
                <a:ea typeface="+mj-ea"/>
                <a:cs typeface="+mj-ea"/>
                <a:sym typeface="+mn-ea"/>
              </a:rPr>
              <a:t>12</a:t>
            </a:r>
            <a:r>
              <a:rPr lang="zh-CN" altLang="en-US" sz="2800" dirty="0">
                <a:latin typeface="+mj-ea"/>
                <a:ea typeface="+mj-ea"/>
                <a:cs typeface="+mj-ea"/>
                <a:sym typeface="+mn-ea"/>
              </a:rPr>
              <a:t>小时制计时。</a:t>
            </a:r>
          </a:p>
        </p:txBody>
      </p:sp>
    </p:spTree>
    <p:extLst>
      <p:ext uri="{BB962C8B-B14F-4D97-AF65-F5344CB8AC3E}">
        <p14:creationId xmlns:p14="http://schemas.microsoft.com/office/powerpoint/2010/main" val="8299285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6742520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RTC Module</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4098F2D9-174F-4FDD-9AFA-4399741B0C68}"/>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2443740" y="2420888"/>
            <a:ext cx="7304519" cy="3866401"/>
          </a:xfrm>
          <a:prstGeom prst="rect">
            <a:avLst/>
          </a:prstGeom>
          <a:noFill/>
          <a:ln>
            <a:noFill/>
          </a:ln>
        </p:spPr>
      </p:pic>
    </p:spTree>
    <p:extLst>
      <p:ext uri="{BB962C8B-B14F-4D97-AF65-F5344CB8AC3E}">
        <p14:creationId xmlns:p14="http://schemas.microsoft.com/office/powerpoint/2010/main" val="307477561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2128227"/>
            <a:ext cx="4583501"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RTC Module</a:t>
            </a:r>
            <a:r>
              <a:rPr lang="zh-CN" altLang="en-US" sz="2800" dirty="0">
                <a:latin typeface="+mj-ea"/>
                <a:ea typeface="+mj-ea"/>
                <a:cs typeface="+mj-ea"/>
                <a:sym typeface="+mn-ea"/>
              </a:rPr>
              <a:t>的可视化命令如图。</a:t>
            </a:r>
          </a:p>
        </p:txBody>
      </p:sp>
      <p:pic>
        <p:nvPicPr>
          <p:cNvPr id="7" name="图片 6">
            <a:extLst>
              <a:ext uri="{FF2B5EF4-FFF2-40B4-BE49-F238E27FC236}">
                <a16:creationId xmlns:a16="http://schemas.microsoft.com/office/drawing/2014/main" id="{912CA327-4435-40F5-9ACD-07D9A16D3B29}"/>
              </a:ext>
            </a:extLst>
          </p:cNvPr>
          <p:cNvPicPr/>
          <p:nvPr/>
        </p:nvPicPr>
        <p:blipFill>
          <a:blip r:embed="rId2"/>
          <a:stretch>
            <a:fillRect/>
          </a:stretch>
        </p:blipFill>
        <p:spPr>
          <a:xfrm>
            <a:off x="7032104" y="1103216"/>
            <a:ext cx="2966994" cy="5494434"/>
          </a:xfrm>
          <a:prstGeom prst="rect">
            <a:avLst/>
          </a:prstGeom>
        </p:spPr>
      </p:pic>
    </p:spTree>
    <p:extLst>
      <p:ext uri="{BB962C8B-B14F-4D97-AF65-F5344CB8AC3E}">
        <p14:creationId xmlns:p14="http://schemas.microsoft.com/office/powerpoint/2010/main" val="16128248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Terminal</a:t>
            </a:r>
            <a:r>
              <a:rPr lang="zh-CN" altLang="en-US" sz="2800" dirty="0">
                <a:latin typeface="+mj-ea"/>
                <a:ea typeface="+mj-ea"/>
                <a:cs typeface="+mj-ea"/>
                <a:sym typeface="+mn-ea"/>
              </a:rPr>
              <a:t>显示实时年月日时分秒星期。系统由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Terminal</a:t>
            </a:r>
            <a:r>
              <a:rPr lang="zh-CN" altLang="en-US" sz="2800" dirty="0">
                <a:latin typeface="+mj-ea"/>
                <a:ea typeface="+mj-ea"/>
                <a:cs typeface="+mj-ea"/>
                <a:sym typeface="+mn-ea"/>
              </a:rPr>
              <a:t>和</a:t>
            </a:r>
            <a:r>
              <a:rPr lang="en-US" altLang="zh-CN" sz="2800" dirty="0">
                <a:latin typeface="+mj-ea"/>
                <a:ea typeface="+mj-ea"/>
                <a:cs typeface="+mj-ea"/>
                <a:sym typeface="+mn-ea"/>
              </a:rPr>
              <a:t>Grove RTC Module</a:t>
            </a:r>
            <a:r>
              <a:rPr lang="zh-CN" altLang="en-US" sz="2800" dirty="0">
                <a:latin typeface="+mj-ea"/>
                <a:ea typeface="+mj-ea"/>
                <a:cs typeface="+mj-ea"/>
                <a:sym typeface="+mn-ea"/>
              </a:rPr>
              <a:t>三个部分构成。</a:t>
            </a:r>
          </a:p>
        </p:txBody>
      </p:sp>
      <p:pic>
        <p:nvPicPr>
          <p:cNvPr id="8" name="图片 7">
            <a:extLst>
              <a:ext uri="{FF2B5EF4-FFF2-40B4-BE49-F238E27FC236}">
                <a16:creationId xmlns:a16="http://schemas.microsoft.com/office/drawing/2014/main" id="{281722F5-8BC7-48A5-A422-5E98D474E989}"/>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541103" y="2115125"/>
            <a:ext cx="7623950" cy="3456384"/>
          </a:xfrm>
          <a:prstGeom prst="rect">
            <a:avLst/>
          </a:prstGeom>
          <a:noFill/>
          <a:ln>
            <a:noFill/>
          </a:ln>
        </p:spPr>
      </p:pic>
    </p:spTree>
    <p:extLst>
      <p:ext uri="{BB962C8B-B14F-4D97-AF65-F5344CB8AC3E}">
        <p14:creationId xmlns:p14="http://schemas.microsoft.com/office/powerpoint/2010/main" val="353725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6419110-1A59-41E5-867F-B74E07C8651E}"/>
              </a:ext>
            </a:extLst>
          </p:cNvPr>
          <p:cNvPicPr/>
          <p:nvPr/>
        </p:nvPicPr>
        <p:blipFill>
          <a:blip r:embed="rId2"/>
          <a:stretch>
            <a:fillRect/>
          </a:stretch>
        </p:blipFill>
        <p:spPr>
          <a:xfrm>
            <a:off x="5807968" y="1433122"/>
            <a:ext cx="4332183" cy="5164528"/>
          </a:xfrm>
          <a:prstGeom prst="rect">
            <a:avLst/>
          </a:prstGeom>
        </p:spPr>
      </p:pic>
    </p:spTree>
    <p:extLst>
      <p:ext uri="{BB962C8B-B14F-4D97-AF65-F5344CB8AC3E}">
        <p14:creationId xmlns:p14="http://schemas.microsoft.com/office/powerpoint/2010/main" val="4770896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Grove Terminal</a:t>
            </a:r>
            <a:r>
              <a:rPr lang="zh-CN" altLang="en-US" sz="2800" dirty="0">
                <a:latin typeface="+mj-ea"/>
                <a:ea typeface="+mj-ea"/>
                <a:cs typeface="+mj-ea"/>
                <a:sym typeface="+mn-ea"/>
              </a:rPr>
              <a:t>显示实时年月日时分秒星期与计算机时间完全同步。</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54398E2F-19FD-4304-B93A-E3F2533A4021}"/>
              </a:ext>
            </a:extLst>
          </p:cNvPr>
          <p:cNvPicPr/>
          <p:nvPr/>
        </p:nvPicPr>
        <p:blipFill>
          <a:blip r:embed="rId2"/>
          <a:stretch>
            <a:fillRect/>
          </a:stretch>
        </p:blipFill>
        <p:spPr>
          <a:xfrm>
            <a:off x="2953224" y="2616984"/>
            <a:ext cx="6285551" cy="3720020"/>
          </a:xfrm>
          <a:prstGeom prst="rect">
            <a:avLst/>
          </a:prstGeom>
        </p:spPr>
      </p:pic>
    </p:spTree>
    <p:extLst>
      <p:ext uri="{BB962C8B-B14F-4D97-AF65-F5344CB8AC3E}">
        <p14:creationId xmlns:p14="http://schemas.microsoft.com/office/powerpoint/2010/main" val="38774117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3.3.16  Grove Servo</a:t>
            </a:r>
            <a:endParaRPr lang="en-US" altLang="zh-CN" sz="4000" dirty="0">
              <a:solidFill>
                <a:srgbClr val="20517C"/>
              </a:solidFill>
              <a:sym typeface="+mn-ea"/>
            </a:endParaRPr>
          </a:p>
        </p:txBody>
      </p:sp>
    </p:spTree>
    <p:extLst>
      <p:ext uri="{BB962C8B-B14F-4D97-AF65-F5344CB8AC3E}">
        <p14:creationId xmlns:p14="http://schemas.microsoft.com/office/powerpoint/2010/main" val="370599537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Servo</a:t>
            </a:r>
            <a:endParaRPr lang="en-US" altLang="zh-CN" sz="4400" dirty="0">
              <a:sym typeface="+mn-ea"/>
            </a:endParaRPr>
          </a:p>
        </p:txBody>
      </p:sp>
      <p:sp>
        <p:nvSpPr>
          <p:cNvPr id="23" name="矩形 22"/>
          <p:cNvSpPr/>
          <p:nvPr/>
        </p:nvSpPr>
        <p:spPr>
          <a:xfrm>
            <a:off x="432824" y="1196752"/>
            <a:ext cx="11326351"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Servo</a:t>
            </a:r>
            <a:r>
              <a:rPr lang="zh-CN" altLang="en-US" sz="2800" dirty="0">
                <a:latin typeface="+mj-ea"/>
                <a:ea typeface="+mj-ea"/>
                <a:cs typeface="+mj-ea"/>
                <a:sym typeface="+mn-ea"/>
              </a:rPr>
              <a:t>是伺服电机模块，伺服电机（</a:t>
            </a:r>
            <a:r>
              <a:rPr lang="en-US" altLang="zh-CN" sz="2800" dirty="0">
                <a:latin typeface="+mj-ea"/>
                <a:ea typeface="+mj-ea"/>
                <a:cs typeface="+mj-ea"/>
                <a:sym typeface="+mn-ea"/>
              </a:rPr>
              <a:t>servo motor</a:t>
            </a:r>
            <a:r>
              <a:rPr lang="zh-CN" altLang="en-US" sz="2800" dirty="0">
                <a:latin typeface="+mj-ea"/>
                <a:ea typeface="+mj-ea"/>
                <a:cs typeface="+mj-ea"/>
                <a:sym typeface="+mn-ea"/>
              </a:rPr>
              <a:t>）是指在伺服系统中控制机械元件运转的发动机，是一种补助马达间接变速装置。</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伺服电机可使控制速度、位置精度非常准确，可以将电压信号转化为转矩和转速以驱动控制对象。伺服电机转子转速受输入信号控制，并能快速反应，在自动控制系统中，用作执行元件，且具有机电时间常数小、线性度高、始动电压等特性，可把所收到的电信号转换成电动机轴上的角位移或角速度输出。分为直流和交流伺服电动机两大类，其主要特点是当信号电压为零时无自转现象，转速随着转矩的增加而匀速下降。</a:t>
            </a:r>
          </a:p>
        </p:txBody>
      </p:sp>
    </p:spTree>
    <p:extLst>
      <p:ext uri="{BB962C8B-B14F-4D97-AF65-F5344CB8AC3E}">
        <p14:creationId xmlns:p14="http://schemas.microsoft.com/office/powerpoint/2010/main" val="2624679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7068331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1910300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伺服电机模块如图所示</a:t>
            </a:r>
          </a:p>
        </p:txBody>
      </p:sp>
      <p:pic>
        <p:nvPicPr>
          <p:cNvPr id="7" name="图片 6">
            <a:extLst>
              <a:ext uri="{FF2B5EF4-FFF2-40B4-BE49-F238E27FC236}">
                <a16:creationId xmlns:a16="http://schemas.microsoft.com/office/drawing/2014/main" id="{83C3DE0C-B4E9-44E0-A2E9-CAEFFCC069B6}"/>
              </a:ext>
            </a:extLst>
          </p:cNvPr>
          <p:cNvPicPr/>
          <p:nvPr/>
        </p:nvPicPr>
        <p:blipFill>
          <a:blip r:embed="rId2"/>
          <a:stretch>
            <a:fillRect/>
          </a:stretch>
        </p:blipFill>
        <p:spPr>
          <a:xfrm>
            <a:off x="2784548" y="2598140"/>
            <a:ext cx="6622904" cy="3441348"/>
          </a:xfrm>
          <a:prstGeom prst="rect">
            <a:avLst/>
          </a:prstGeom>
          <a:noFill/>
          <a:ln w="9525">
            <a:noFill/>
          </a:ln>
        </p:spPr>
      </p:pic>
    </p:spTree>
    <p:extLst>
      <p:ext uri="{BB962C8B-B14F-4D97-AF65-F5344CB8AC3E}">
        <p14:creationId xmlns:p14="http://schemas.microsoft.com/office/powerpoint/2010/main" val="14176136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5360" y="1268760"/>
            <a:ext cx="4968553"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Servo</a:t>
            </a:r>
            <a:r>
              <a:rPr lang="zh-CN" altLang="en-US" sz="2800" dirty="0">
                <a:latin typeface="+mj-ea"/>
                <a:ea typeface="+mj-ea"/>
                <a:cs typeface="+mj-ea"/>
                <a:sym typeface="+mn-ea"/>
              </a:rPr>
              <a:t>可视化命令。读取伺服电机的转角模块、设置伺服电机转角模块、读取脉冲宽度模块、设置脉冲宽度模块、重新连接模块（将伺服控制器重新连接到其引脚上）和断开连接模块（将伺服控制器从其引脚上分离）。</a:t>
            </a:r>
          </a:p>
        </p:txBody>
      </p:sp>
      <p:pic>
        <p:nvPicPr>
          <p:cNvPr id="7" name="图片 6">
            <a:extLst>
              <a:ext uri="{FF2B5EF4-FFF2-40B4-BE49-F238E27FC236}">
                <a16:creationId xmlns:a16="http://schemas.microsoft.com/office/drawing/2014/main" id="{23B5584F-67D6-4021-B2EF-2CD841166878}"/>
              </a:ext>
            </a:extLst>
          </p:cNvPr>
          <p:cNvPicPr/>
          <p:nvPr/>
        </p:nvPicPr>
        <p:blipFill>
          <a:blip r:embed="rId2"/>
          <a:stretch>
            <a:fillRect/>
          </a:stretch>
        </p:blipFill>
        <p:spPr>
          <a:xfrm>
            <a:off x="6888088" y="1784773"/>
            <a:ext cx="4392488" cy="4597338"/>
          </a:xfrm>
          <a:prstGeom prst="rect">
            <a:avLst/>
          </a:prstGeom>
          <a:noFill/>
          <a:ln w="9525">
            <a:noFill/>
          </a:ln>
        </p:spPr>
      </p:pic>
    </p:spTree>
    <p:extLst>
      <p:ext uri="{BB962C8B-B14F-4D97-AF65-F5344CB8AC3E}">
        <p14:creationId xmlns:p14="http://schemas.microsoft.com/office/powerpoint/2010/main" val="14039186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247877"/>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Servo</a:t>
            </a:r>
            <a:r>
              <a:rPr lang="zh-CN" altLang="en-US" sz="2800" dirty="0">
                <a:latin typeface="+mj-ea"/>
                <a:ea typeface="+mj-ea"/>
                <a:cs typeface="+mj-ea"/>
                <a:sym typeface="+mn-ea"/>
              </a:rPr>
              <a:t>连接时，通过控制输入的脉宽来控制电机的转速。系统由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开发板和</a:t>
            </a:r>
            <a:r>
              <a:rPr lang="en-US" altLang="zh-CN" sz="2800" dirty="0">
                <a:latin typeface="+mj-ea"/>
                <a:ea typeface="+mj-ea"/>
                <a:cs typeface="+mj-ea"/>
                <a:sym typeface="+mn-ea"/>
              </a:rPr>
              <a:t>Grove Servo</a:t>
            </a:r>
            <a:r>
              <a:rPr lang="zh-CN" altLang="en-US" sz="2800" dirty="0">
                <a:latin typeface="+mj-ea"/>
                <a:ea typeface="+mj-ea"/>
                <a:cs typeface="+mj-ea"/>
                <a:sym typeface="+mn-ea"/>
              </a:rPr>
              <a:t>两个部分构成。</a:t>
            </a:r>
          </a:p>
        </p:txBody>
      </p:sp>
      <p:pic>
        <p:nvPicPr>
          <p:cNvPr id="8" name="图片 7">
            <a:extLst>
              <a:ext uri="{FF2B5EF4-FFF2-40B4-BE49-F238E27FC236}">
                <a16:creationId xmlns:a16="http://schemas.microsoft.com/office/drawing/2014/main" id="{85DAE47A-04E7-426F-8E9A-343CC5278B46}"/>
              </a:ext>
            </a:extLst>
          </p:cNvPr>
          <p:cNvPicPr/>
          <p:nvPr/>
        </p:nvPicPr>
        <p:blipFill>
          <a:blip r:embed="rId2"/>
          <a:stretch>
            <a:fillRect/>
          </a:stretch>
        </p:blipFill>
        <p:spPr>
          <a:xfrm>
            <a:off x="4799856" y="1916832"/>
            <a:ext cx="6720887" cy="3888432"/>
          </a:xfrm>
          <a:prstGeom prst="rect">
            <a:avLst/>
          </a:prstGeom>
          <a:noFill/>
          <a:ln w="9525">
            <a:noFill/>
          </a:ln>
        </p:spPr>
      </p:pic>
    </p:spTree>
    <p:extLst>
      <p:ext uri="{BB962C8B-B14F-4D97-AF65-F5344CB8AC3E}">
        <p14:creationId xmlns:p14="http://schemas.microsoft.com/office/powerpoint/2010/main" val="22251608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F42EDE3-4821-4E54-982B-14C14AD9D650}"/>
              </a:ext>
            </a:extLst>
          </p:cNvPr>
          <p:cNvPicPr/>
          <p:nvPr/>
        </p:nvPicPr>
        <p:blipFill>
          <a:blip r:embed="rId2"/>
          <a:stretch>
            <a:fillRect/>
          </a:stretch>
        </p:blipFill>
        <p:spPr>
          <a:xfrm>
            <a:off x="6229456" y="1219200"/>
            <a:ext cx="3387090" cy="5486400"/>
          </a:xfrm>
          <a:prstGeom prst="rect">
            <a:avLst/>
          </a:prstGeom>
          <a:noFill/>
          <a:ln w="9525">
            <a:noFill/>
          </a:ln>
        </p:spPr>
      </p:pic>
    </p:spTree>
    <p:extLst>
      <p:ext uri="{BB962C8B-B14F-4D97-AF65-F5344CB8AC3E}">
        <p14:creationId xmlns:p14="http://schemas.microsoft.com/office/powerpoint/2010/main" val="15123689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点击仿真按钮，待程序运行完成后，示波器上可以观察输入的脉冲宽度，随着脉宽的变化，电机的转速也随之增大或减小。</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0C877EF2-1874-4EC2-A147-DEC30B5D79C5}"/>
              </a:ext>
            </a:extLst>
          </p:cNvPr>
          <p:cNvPicPr/>
          <p:nvPr/>
        </p:nvPicPr>
        <p:blipFill>
          <a:blip r:embed="rId2"/>
          <a:stretch>
            <a:fillRect/>
          </a:stretch>
        </p:blipFill>
        <p:spPr>
          <a:xfrm>
            <a:off x="2674086" y="2616984"/>
            <a:ext cx="5821799" cy="3786452"/>
          </a:xfrm>
          <a:prstGeom prst="rect">
            <a:avLst/>
          </a:prstGeom>
          <a:noFill/>
          <a:ln w="9525">
            <a:noFill/>
          </a:ln>
        </p:spPr>
      </p:pic>
    </p:spTree>
    <p:extLst>
      <p:ext uri="{BB962C8B-B14F-4D97-AF65-F5344CB8AC3E}">
        <p14:creationId xmlns:p14="http://schemas.microsoft.com/office/powerpoint/2010/main" val="425309043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3.3.17  Grove Sound Sensor</a:t>
            </a:r>
            <a:endParaRPr lang="en-US" altLang="zh-CN" sz="4000" dirty="0">
              <a:solidFill>
                <a:srgbClr val="20517C"/>
              </a:solidFill>
              <a:sym typeface="+mn-ea"/>
            </a:endParaRPr>
          </a:p>
        </p:txBody>
      </p:sp>
    </p:spTree>
    <p:extLst>
      <p:ext uri="{BB962C8B-B14F-4D97-AF65-F5344CB8AC3E}">
        <p14:creationId xmlns:p14="http://schemas.microsoft.com/office/powerpoint/2010/main" val="36493427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Sound Sensor</a:t>
            </a:r>
            <a:endParaRPr lang="en-US" altLang="zh-CN" sz="4400" dirty="0">
              <a:sym typeface="+mn-ea"/>
            </a:endParaRPr>
          </a:p>
        </p:txBody>
      </p:sp>
      <p:sp>
        <p:nvSpPr>
          <p:cNvPr id="23" name="矩形 22"/>
          <p:cNvSpPr/>
          <p:nvPr/>
        </p:nvSpPr>
        <p:spPr>
          <a:xfrm>
            <a:off x="432824" y="1196752"/>
            <a:ext cx="11326351"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Sound Sensor</a:t>
            </a:r>
            <a:r>
              <a:rPr lang="zh-CN" altLang="en-US" sz="2800" dirty="0">
                <a:latin typeface="+mj-ea"/>
                <a:ea typeface="+mj-ea"/>
                <a:cs typeface="+mj-ea"/>
                <a:sym typeface="+mn-ea"/>
              </a:rPr>
              <a:t>为声音</a:t>
            </a:r>
            <a:r>
              <a:rPr lang="en-US" altLang="zh-CN" sz="2800" dirty="0">
                <a:latin typeface="+mj-ea"/>
                <a:ea typeface="+mj-ea"/>
                <a:cs typeface="+mj-ea"/>
                <a:sym typeface="+mn-ea"/>
              </a:rPr>
              <a:t>/</a:t>
            </a:r>
            <a:r>
              <a:rPr lang="zh-CN" altLang="en-US" sz="2800" dirty="0">
                <a:latin typeface="+mj-ea"/>
                <a:ea typeface="+mj-ea"/>
                <a:cs typeface="+mj-ea"/>
                <a:sym typeface="+mn-ea"/>
              </a:rPr>
              <a:t>音量传感器，它的作用相当于一个话筒</a:t>
            </a:r>
            <a:r>
              <a:rPr lang="en-US" altLang="zh-CN" sz="2800" dirty="0">
                <a:latin typeface="+mj-ea"/>
                <a:ea typeface="+mj-ea"/>
                <a:cs typeface="+mj-ea"/>
                <a:sym typeface="+mn-ea"/>
              </a:rPr>
              <a:t>(</a:t>
            </a:r>
            <a:r>
              <a:rPr lang="zh-CN" altLang="en-US" sz="2800" dirty="0">
                <a:latin typeface="+mj-ea"/>
                <a:ea typeface="+mj-ea"/>
                <a:cs typeface="+mj-ea"/>
                <a:sym typeface="+mn-ea"/>
              </a:rPr>
              <a:t>麦克风</a:t>
            </a:r>
            <a:r>
              <a:rPr lang="en-US" altLang="zh-CN" sz="2800" dirty="0">
                <a:latin typeface="+mj-ea"/>
                <a:ea typeface="+mj-ea"/>
                <a:cs typeface="+mj-ea"/>
                <a:sym typeface="+mn-ea"/>
              </a:rPr>
              <a:t>)</a:t>
            </a:r>
            <a:r>
              <a:rPr lang="zh-CN" altLang="en-US" sz="2800" dirty="0">
                <a:latin typeface="+mj-ea"/>
                <a:ea typeface="+mj-ea"/>
                <a:cs typeface="+mj-ea"/>
                <a:sym typeface="+mn-ea"/>
              </a:rPr>
              <a:t>。它用来接收声波，显示声音的振动图象。但不能对噪声的强度进行测量。</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声音传感器的原理：传感器内置一个对声音敏感的电容式驻极体话筒。声波使话筒内的驻极体薄膜振动，导致电容的变化，而产生与之对应变化的微小电压。这一电压随后被转化成</a:t>
            </a:r>
            <a:r>
              <a:rPr lang="en-US" altLang="zh-CN" sz="2800" dirty="0">
                <a:latin typeface="+mj-ea"/>
                <a:ea typeface="+mj-ea"/>
                <a:cs typeface="+mj-ea"/>
                <a:sym typeface="+mn-ea"/>
              </a:rPr>
              <a:t>0-5V</a:t>
            </a:r>
            <a:r>
              <a:rPr lang="zh-CN" altLang="en-US" sz="2800" dirty="0">
                <a:latin typeface="+mj-ea"/>
                <a:ea typeface="+mj-ea"/>
                <a:cs typeface="+mj-ea"/>
                <a:sym typeface="+mn-ea"/>
              </a:rPr>
              <a:t>的电压，经过</a:t>
            </a:r>
            <a:r>
              <a:rPr lang="en-US" altLang="zh-CN" sz="2800" dirty="0">
                <a:latin typeface="+mj-ea"/>
                <a:ea typeface="+mj-ea"/>
                <a:cs typeface="+mj-ea"/>
                <a:sym typeface="+mn-ea"/>
              </a:rPr>
              <a:t>A/D</a:t>
            </a:r>
            <a:r>
              <a:rPr lang="zh-CN" altLang="en-US" sz="2800" dirty="0">
                <a:latin typeface="+mj-ea"/>
                <a:ea typeface="+mj-ea"/>
                <a:cs typeface="+mj-ea"/>
                <a:sym typeface="+mn-ea"/>
              </a:rPr>
              <a:t>转换被数据采集器接受，并传送给计算机。</a:t>
            </a:r>
          </a:p>
        </p:txBody>
      </p:sp>
    </p:spTree>
    <p:extLst>
      <p:ext uri="{BB962C8B-B14F-4D97-AF65-F5344CB8AC3E}">
        <p14:creationId xmlns:p14="http://schemas.microsoft.com/office/powerpoint/2010/main" val="30659075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59448901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声音</a:t>
            </a:r>
            <a:r>
              <a:rPr lang="en-US" altLang="zh-CN" sz="2800" dirty="0">
                <a:latin typeface="+mj-ea"/>
                <a:ea typeface="+mj-ea"/>
                <a:cs typeface="+mj-ea"/>
                <a:sym typeface="+mn-ea"/>
              </a:rPr>
              <a:t>/</a:t>
            </a:r>
            <a:r>
              <a:rPr lang="zh-CN" altLang="en-US" sz="2800" dirty="0">
                <a:latin typeface="+mj-ea"/>
                <a:ea typeface="+mj-ea"/>
                <a:cs typeface="+mj-ea"/>
                <a:sym typeface="+mn-ea"/>
              </a:rPr>
              <a:t>音量传感器模块如图所示</a:t>
            </a:r>
          </a:p>
        </p:txBody>
      </p:sp>
      <p:pic>
        <p:nvPicPr>
          <p:cNvPr id="8" name="图片 7">
            <a:extLst>
              <a:ext uri="{FF2B5EF4-FFF2-40B4-BE49-F238E27FC236}">
                <a16:creationId xmlns:a16="http://schemas.microsoft.com/office/drawing/2014/main" id="{E7D78E6A-692D-4B68-9BFF-970F2D27F34E}"/>
              </a:ext>
            </a:extLst>
          </p:cNvPr>
          <p:cNvPicPr/>
          <p:nvPr/>
        </p:nvPicPr>
        <p:blipFill>
          <a:blip r:embed="rId2"/>
          <a:stretch>
            <a:fillRect/>
          </a:stretch>
        </p:blipFill>
        <p:spPr>
          <a:xfrm>
            <a:off x="2267115" y="2420888"/>
            <a:ext cx="7120433" cy="3710841"/>
          </a:xfrm>
          <a:prstGeom prst="rect">
            <a:avLst/>
          </a:prstGeom>
          <a:noFill/>
          <a:ln w="9525">
            <a:noFill/>
          </a:ln>
        </p:spPr>
      </p:pic>
    </p:spTree>
    <p:extLst>
      <p:ext uri="{BB962C8B-B14F-4D97-AF65-F5344CB8AC3E}">
        <p14:creationId xmlns:p14="http://schemas.microsoft.com/office/powerpoint/2010/main" val="3057772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7954159"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4-Digit Display Module</a:t>
            </a:r>
            <a:r>
              <a:rPr lang="zh-CN" altLang="en-US" sz="2800" dirty="0">
                <a:latin typeface="+mj-ea"/>
                <a:ea typeface="+mj-ea"/>
                <a:cs typeface="+mj-ea"/>
                <a:sym typeface="+mn-ea"/>
              </a:rPr>
              <a:t>在</a:t>
            </a:r>
            <a:r>
              <a:rPr lang="en-US" altLang="zh-CN" sz="2800" dirty="0">
                <a:latin typeface="+mj-ea"/>
                <a:ea typeface="+mj-ea"/>
                <a:cs typeface="+mj-ea"/>
                <a:sym typeface="+mn-ea"/>
              </a:rPr>
              <a:t>proteus</a:t>
            </a:r>
            <a:r>
              <a:rPr lang="zh-CN" altLang="en-US" sz="2800" dirty="0">
                <a:latin typeface="+mj-ea"/>
                <a:ea typeface="+mj-ea"/>
                <a:cs typeface="+mj-ea"/>
                <a:sym typeface="+mn-ea"/>
              </a:rPr>
              <a:t>软件中电路原理图如图所示</a:t>
            </a:r>
          </a:p>
        </p:txBody>
      </p:sp>
      <p:pic>
        <p:nvPicPr>
          <p:cNvPr id="7" name="图片 6">
            <a:extLst>
              <a:ext uri="{FF2B5EF4-FFF2-40B4-BE49-F238E27FC236}">
                <a16:creationId xmlns:a16="http://schemas.microsoft.com/office/drawing/2014/main" id="{61016BCD-5CCA-49EF-80F1-C98EB15EB5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1784" y="2837785"/>
            <a:ext cx="7272808" cy="3759865"/>
          </a:xfrm>
          <a:prstGeom prst="rect">
            <a:avLst/>
          </a:prstGeom>
          <a:noFill/>
          <a:ln>
            <a:noFill/>
          </a:ln>
        </p:spPr>
      </p:pic>
    </p:spTree>
    <p:extLst>
      <p:ext uri="{BB962C8B-B14F-4D97-AF65-F5344CB8AC3E}">
        <p14:creationId xmlns:p14="http://schemas.microsoft.com/office/powerpoint/2010/main" val="3291626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94945" y="3133828"/>
            <a:ext cx="4968553"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Sound Sensor</a:t>
            </a:r>
            <a:r>
              <a:rPr lang="zh-CN" altLang="en-US" sz="2800" dirty="0">
                <a:latin typeface="+mj-ea"/>
                <a:ea typeface="+mj-ea"/>
                <a:cs typeface="+mj-ea"/>
                <a:sym typeface="+mn-ea"/>
              </a:rPr>
              <a:t>模块的可视化命令仅有一个，即读取当前音量值。</a:t>
            </a:r>
          </a:p>
        </p:txBody>
      </p:sp>
      <p:pic>
        <p:nvPicPr>
          <p:cNvPr id="8" name="图片 7">
            <a:extLst>
              <a:ext uri="{FF2B5EF4-FFF2-40B4-BE49-F238E27FC236}">
                <a16:creationId xmlns:a16="http://schemas.microsoft.com/office/drawing/2014/main" id="{75E08BDD-6F92-42F0-BB61-A79EE2B31467}"/>
              </a:ext>
            </a:extLst>
          </p:cNvPr>
          <p:cNvPicPr/>
          <p:nvPr/>
        </p:nvPicPr>
        <p:blipFill>
          <a:blip r:embed="rId2"/>
          <a:stretch>
            <a:fillRect/>
          </a:stretch>
        </p:blipFill>
        <p:spPr>
          <a:xfrm>
            <a:off x="6096000" y="2246367"/>
            <a:ext cx="5802438" cy="3730139"/>
          </a:xfrm>
          <a:prstGeom prst="rect">
            <a:avLst/>
          </a:prstGeom>
          <a:noFill/>
          <a:ln w="9525">
            <a:noFill/>
          </a:ln>
        </p:spPr>
      </p:pic>
    </p:spTree>
    <p:extLst>
      <p:ext uri="{BB962C8B-B14F-4D97-AF65-F5344CB8AC3E}">
        <p14:creationId xmlns:p14="http://schemas.microsoft.com/office/powerpoint/2010/main" val="313945809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4540538"/>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目标功能：该电路设计的目的是当音量超过</a:t>
            </a:r>
            <a:r>
              <a:rPr lang="en-US" altLang="zh-CN" sz="2800" dirty="0">
                <a:latin typeface="+mj-ea"/>
                <a:ea typeface="+mj-ea"/>
                <a:cs typeface="+mj-ea"/>
                <a:sym typeface="+mn-ea"/>
              </a:rPr>
              <a:t>512</a:t>
            </a:r>
            <a:r>
              <a:rPr lang="zh-CN" altLang="en-US" sz="2800" dirty="0">
                <a:latin typeface="+mj-ea"/>
                <a:ea typeface="+mj-ea"/>
                <a:cs typeface="+mj-ea"/>
                <a:sym typeface="+mn-ea"/>
              </a:rPr>
              <a:t>分贝时，</a:t>
            </a:r>
            <a:r>
              <a:rPr lang="en-US" altLang="zh-CN" sz="2800" dirty="0">
                <a:latin typeface="+mj-ea"/>
                <a:ea typeface="+mj-ea"/>
                <a:cs typeface="+mj-ea"/>
                <a:sym typeface="+mn-ea"/>
              </a:rPr>
              <a:t>LED</a:t>
            </a:r>
            <a:r>
              <a:rPr lang="zh-CN" altLang="en-US" sz="2800" dirty="0">
                <a:latin typeface="+mj-ea"/>
                <a:ea typeface="+mj-ea"/>
                <a:cs typeface="+mj-ea"/>
                <a:sym typeface="+mn-ea"/>
              </a:rPr>
              <a:t>灯亮，低于</a:t>
            </a:r>
            <a:r>
              <a:rPr lang="en-US" altLang="zh-CN" sz="2800" dirty="0">
                <a:latin typeface="+mj-ea"/>
                <a:ea typeface="+mj-ea"/>
                <a:cs typeface="+mj-ea"/>
                <a:sym typeface="+mn-ea"/>
              </a:rPr>
              <a:t>512</a:t>
            </a:r>
            <a:r>
              <a:rPr lang="zh-CN" altLang="en-US" sz="2800" dirty="0">
                <a:latin typeface="+mj-ea"/>
                <a:ea typeface="+mj-ea"/>
                <a:cs typeface="+mj-ea"/>
                <a:sym typeface="+mn-ea"/>
              </a:rPr>
              <a:t>分贝时，</a:t>
            </a:r>
            <a:r>
              <a:rPr lang="en-US" altLang="zh-CN" sz="2800" dirty="0">
                <a:latin typeface="+mj-ea"/>
                <a:ea typeface="+mj-ea"/>
                <a:cs typeface="+mj-ea"/>
                <a:sym typeface="+mn-ea"/>
              </a:rPr>
              <a:t>LED</a:t>
            </a:r>
            <a:r>
              <a:rPr lang="zh-CN" altLang="en-US" sz="2800" dirty="0">
                <a:latin typeface="+mj-ea"/>
                <a:ea typeface="+mj-ea"/>
                <a:cs typeface="+mj-ea"/>
                <a:sym typeface="+mn-ea"/>
              </a:rPr>
              <a:t>灯灭。系统由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Sound Sensor</a:t>
            </a:r>
            <a:r>
              <a:rPr lang="zh-CN" altLang="en-US" sz="2800" dirty="0">
                <a:latin typeface="+mj-ea"/>
                <a:ea typeface="+mj-ea"/>
                <a:cs typeface="+mj-ea"/>
                <a:sym typeface="+mn-ea"/>
              </a:rPr>
              <a:t>和</a:t>
            </a:r>
            <a:r>
              <a:rPr lang="en-US" altLang="zh-CN" sz="2800" dirty="0">
                <a:latin typeface="+mj-ea"/>
                <a:ea typeface="+mj-ea"/>
                <a:cs typeface="+mj-ea"/>
                <a:sym typeface="+mn-ea"/>
              </a:rPr>
              <a:t>Grove LED</a:t>
            </a:r>
            <a:r>
              <a:rPr lang="zh-CN" altLang="en-US" sz="2800" dirty="0">
                <a:latin typeface="+mj-ea"/>
                <a:ea typeface="+mj-ea"/>
                <a:cs typeface="+mj-ea"/>
                <a:sym typeface="+mn-ea"/>
              </a:rPr>
              <a:t>三个部分构成。</a:t>
            </a:r>
          </a:p>
        </p:txBody>
      </p:sp>
      <p:pic>
        <p:nvPicPr>
          <p:cNvPr id="7" name="图片 6">
            <a:extLst>
              <a:ext uri="{FF2B5EF4-FFF2-40B4-BE49-F238E27FC236}">
                <a16:creationId xmlns:a16="http://schemas.microsoft.com/office/drawing/2014/main" id="{9186199A-80DC-41E5-808F-7E627FA17CEF}"/>
              </a:ext>
            </a:extLst>
          </p:cNvPr>
          <p:cNvPicPr/>
          <p:nvPr/>
        </p:nvPicPr>
        <p:blipFill>
          <a:blip r:embed="rId2"/>
          <a:stretch>
            <a:fillRect/>
          </a:stretch>
        </p:blipFill>
        <p:spPr>
          <a:xfrm>
            <a:off x="4799856" y="2127142"/>
            <a:ext cx="7482830" cy="3716601"/>
          </a:xfrm>
          <a:prstGeom prst="rect">
            <a:avLst/>
          </a:prstGeom>
          <a:noFill/>
          <a:ln w="9525">
            <a:noFill/>
          </a:ln>
        </p:spPr>
      </p:pic>
    </p:spTree>
    <p:extLst>
      <p:ext uri="{BB962C8B-B14F-4D97-AF65-F5344CB8AC3E}">
        <p14:creationId xmlns:p14="http://schemas.microsoft.com/office/powerpoint/2010/main" val="32447575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3FC78B40-83D2-4DAB-A051-BD7E95AEA041}"/>
              </a:ext>
            </a:extLst>
          </p:cNvPr>
          <p:cNvPicPr/>
          <p:nvPr/>
        </p:nvPicPr>
        <p:blipFill rotWithShape="1">
          <a:blip r:embed="rId2"/>
          <a:srcRect l="41490"/>
          <a:stretch/>
        </p:blipFill>
        <p:spPr bwMode="auto">
          <a:xfrm>
            <a:off x="5977880" y="1715172"/>
            <a:ext cx="3070448" cy="48824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63145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点击仿真按钮，待程序运行完成后，调节外部音量，当外界音量高于</a:t>
            </a:r>
            <a:r>
              <a:rPr lang="en-US" altLang="zh-CN" sz="2800" dirty="0">
                <a:latin typeface="+mj-ea"/>
                <a:ea typeface="+mj-ea"/>
                <a:cs typeface="+mj-ea"/>
                <a:sym typeface="+mn-ea"/>
              </a:rPr>
              <a:t>512</a:t>
            </a:r>
            <a:r>
              <a:rPr lang="zh-CN" altLang="en-US" sz="2800" dirty="0">
                <a:latin typeface="+mj-ea"/>
                <a:ea typeface="+mj-ea"/>
                <a:cs typeface="+mj-ea"/>
                <a:sym typeface="+mn-ea"/>
              </a:rPr>
              <a:t>分贝时，声音传感器变亮且</a:t>
            </a:r>
            <a:r>
              <a:rPr lang="en-US" altLang="zh-CN" sz="2800" dirty="0">
                <a:latin typeface="+mj-ea"/>
                <a:ea typeface="+mj-ea"/>
                <a:cs typeface="+mj-ea"/>
                <a:sym typeface="+mn-ea"/>
              </a:rPr>
              <a:t>LED</a:t>
            </a:r>
            <a:r>
              <a:rPr lang="zh-CN" altLang="en-US" sz="2800" dirty="0">
                <a:latin typeface="+mj-ea"/>
                <a:ea typeface="+mj-ea"/>
                <a:cs typeface="+mj-ea"/>
                <a:sym typeface="+mn-ea"/>
              </a:rPr>
              <a:t>灯变量。</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6F01E02A-4BFE-4E5C-9112-3CC0849EC860}"/>
              </a:ext>
            </a:extLst>
          </p:cNvPr>
          <p:cNvPicPr/>
          <p:nvPr/>
        </p:nvPicPr>
        <p:blipFill>
          <a:blip r:embed="rId2"/>
          <a:stretch>
            <a:fillRect/>
          </a:stretch>
        </p:blipFill>
        <p:spPr>
          <a:xfrm>
            <a:off x="4430650" y="2780928"/>
            <a:ext cx="3597612" cy="3616579"/>
          </a:xfrm>
          <a:prstGeom prst="rect">
            <a:avLst/>
          </a:prstGeom>
          <a:noFill/>
          <a:ln w="9525">
            <a:noFill/>
          </a:ln>
        </p:spPr>
      </p:pic>
    </p:spTree>
    <p:extLst>
      <p:ext uri="{BB962C8B-B14F-4D97-AF65-F5344CB8AC3E}">
        <p14:creationId xmlns:p14="http://schemas.microsoft.com/office/powerpoint/2010/main" val="22008103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3.3.18  Grove SPDT slide Switch</a:t>
            </a:r>
            <a:endParaRPr lang="en-US" altLang="zh-CN" sz="4000" dirty="0">
              <a:solidFill>
                <a:srgbClr val="20517C"/>
              </a:solidFill>
              <a:sym typeface="+mn-ea"/>
            </a:endParaRPr>
          </a:p>
        </p:txBody>
      </p:sp>
    </p:spTree>
    <p:extLst>
      <p:ext uri="{BB962C8B-B14F-4D97-AF65-F5344CB8AC3E}">
        <p14:creationId xmlns:p14="http://schemas.microsoft.com/office/powerpoint/2010/main" val="2125275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SPDT slide Switch</a:t>
            </a:r>
            <a:endParaRPr lang="en-US" altLang="zh-CN" sz="4400" dirty="0">
              <a:sym typeface="+mn-ea"/>
            </a:endParaRPr>
          </a:p>
        </p:txBody>
      </p:sp>
      <p:sp>
        <p:nvSpPr>
          <p:cNvPr id="23" name="矩形 22"/>
          <p:cNvSpPr/>
          <p:nvPr/>
        </p:nvSpPr>
        <p:spPr>
          <a:xfrm>
            <a:off x="1032164" y="2128227"/>
            <a:ext cx="8543496"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SPDT slide Switch</a:t>
            </a:r>
            <a:r>
              <a:rPr lang="zh-CN" altLang="en-US" sz="2800" dirty="0">
                <a:latin typeface="+mj-ea"/>
                <a:ea typeface="+mj-ea"/>
                <a:cs typeface="+mj-ea"/>
                <a:sym typeface="+mn-ea"/>
              </a:rPr>
              <a:t>为单刀双掷滑动开关模块常被电路设计者用于电路设计中来控制设备的启停，比如电机的启停、</a:t>
            </a:r>
            <a:r>
              <a:rPr lang="en-US" altLang="zh-CN" sz="2800" dirty="0">
                <a:latin typeface="+mj-ea"/>
                <a:ea typeface="+mj-ea"/>
                <a:cs typeface="+mj-ea"/>
                <a:sym typeface="+mn-ea"/>
              </a:rPr>
              <a:t>LED</a:t>
            </a:r>
            <a:r>
              <a:rPr lang="zh-CN" altLang="en-US" sz="2800" dirty="0">
                <a:latin typeface="+mj-ea"/>
                <a:ea typeface="+mj-ea"/>
                <a:cs typeface="+mj-ea"/>
                <a:sym typeface="+mn-ea"/>
              </a:rPr>
              <a:t>灯亮灭的控制等等。所以</a:t>
            </a:r>
            <a:r>
              <a:rPr lang="en-US" altLang="zh-CN" sz="2800" dirty="0">
                <a:latin typeface="+mj-ea"/>
                <a:ea typeface="+mj-ea"/>
                <a:cs typeface="+mj-ea"/>
                <a:sym typeface="+mn-ea"/>
              </a:rPr>
              <a:t>Arduino</a:t>
            </a:r>
            <a:r>
              <a:rPr lang="zh-CN" altLang="en-US" sz="2800" dirty="0">
                <a:latin typeface="+mj-ea"/>
                <a:ea typeface="+mj-ea"/>
                <a:cs typeface="+mj-ea"/>
                <a:sym typeface="+mn-ea"/>
              </a:rPr>
              <a:t>将该模块做出来就是为了方便设计者使用。</a:t>
            </a:r>
          </a:p>
        </p:txBody>
      </p:sp>
    </p:spTree>
    <p:extLst>
      <p:ext uri="{BB962C8B-B14F-4D97-AF65-F5344CB8AC3E}">
        <p14:creationId xmlns:p14="http://schemas.microsoft.com/office/powerpoint/2010/main" val="5080759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818787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单刀双掷开关滑动开关模块如图所示</a:t>
            </a:r>
          </a:p>
        </p:txBody>
      </p:sp>
      <p:pic>
        <p:nvPicPr>
          <p:cNvPr id="7" name="图片 6">
            <a:extLst>
              <a:ext uri="{FF2B5EF4-FFF2-40B4-BE49-F238E27FC236}">
                <a16:creationId xmlns:a16="http://schemas.microsoft.com/office/drawing/2014/main" id="{99AD37DA-E98A-4A68-BE68-1A5DDAC0DE56}"/>
              </a:ext>
            </a:extLst>
          </p:cNvPr>
          <p:cNvPicPr/>
          <p:nvPr/>
        </p:nvPicPr>
        <p:blipFill>
          <a:blip r:embed="rId2"/>
          <a:stretch>
            <a:fillRect/>
          </a:stretch>
        </p:blipFill>
        <p:spPr>
          <a:xfrm>
            <a:off x="2396620" y="2420888"/>
            <a:ext cx="7398759" cy="3616796"/>
          </a:xfrm>
          <a:prstGeom prst="rect">
            <a:avLst/>
          </a:prstGeom>
          <a:noFill/>
          <a:ln w="9525">
            <a:noFill/>
          </a:ln>
        </p:spPr>
      </p:pic>
    </p:spTree>
    <p:extLst>
      <p:ext uri="{BB962C8B-B14F-4D97-AF65-F5344CB8AC3E}">
        <p14:creationId xmlns:p14="http://schemas.microsoft.com/office/powerpoint/2010/main" val="3793070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93562" y="2810663"/>
            <a:ext cx="4968553"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SPDT slide Switch</a:t>
            </a:r>
            <a:r>
              <a:rPr lang="zh-CN" altLang="en-US" sz="2800" dirty="0">
                <a:latin typeface="+mj-ea"/>
                <a:ea typeface="+mj-ea"/>
                <a:cs typeface="+mj-ea"/>
                <a:sym typeface="+mn-ea"/>
              </a:rPr>
              <a:t>模块的可视化命令仅有一个，即判断开关处于什么状态。</a:t>
            </a:r>
          </a:p>
        </p:txBody>
      </p:sp>
      <p:pic>
        <p:nvPicPr>
          <p:cNvPr id="7" name="图片 6">
            <a:extLst>
              <a:ext uri="{FF2B5EF4-FFF2-40B4-BE49-F238E27FC236}">
                <a16:creationId xmlns:a16="http://schemas.microsoft.com/office/drawing/2014/main" id="{CEEC502F-B79C-411E-948B-5C6B781D8B7C}"/>
              </a:ext>
            </a:extLst>
          </p:cNvPr>
          <p:cNvPicPr/>
          <p:nvPr/>
        </p:nvPicPr>
        <p:blipFill>
          <a:blip r:embed="rId2"/>
          <a:stretch>
            <a:fillRect/>
          </a:stretch>
        </p:blipFill>
        <p:spPr>
          <a:xfrm>
            <a:off x="6522880" y="2276872"/>
            <a:ext cx="4968553" cy="3676343"/>
          </a:xfrm>
          <a:prstGeom prst="rect">
            <a:avLst/>
          </a:prstGeom>
          <a:noFill/>
          <a:ln w="9525">
            <a:noFill/>
          </a:ln>
        </p:spPr>
      </p:pic>
    </p:spTree>
    <p:extLst>
      <p:ext uri="{BB962C8B-B14F-4D97-AF65-F5344CB8AC3E}">
        <p14:creationId xmlns:p14="http://schemas.microsoft.com/office/powerpoint/2010/main" val="369519622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5186869"/>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目标功能：该电路设计的目的是通过开关的切换来控制</a:t>
            </a:r>
            <a:r>
              <a:rPr lang="en-US" altLang="zh-CN" sz="2800" dirty="0">
                <a:latin typeface="+mj-ea"/>
                <a:ea typeface="+mj-ea"/>
                <a:cs typeface="+mj-ea"/>
                <a:sym typeface="+mn-ea"/>
              </a:rPr>
              <a:t>LED</a:t>
            </a:r>
            <a:r>
              <a:rPr lang="zh-CN" altLang="en-US" sz="2800" dirty="0">
                <a:latin typeface="+mj-ea"/>
                <a:ea typeface="+mj-ea"/>
                <a:cs typeface="+mj-ea"/>
                <a:sym typeface="+mn-ea"/>
              </a:rPr>
              <a:t>灯的状态并将开关的状态显示到传感器终端上。系统由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SPDT slide Switch</a:t>
            </a:r>
            <a:r>
              <a:rPr lang="zh-CN" altLang="en-US" sz="2800" dirty="0">
                <a:latin typeface="+mj-ea"/>
                <a:ea typeface="+mj-ea"/>
                <a:cs typeface="+mj-ea"/>
                <a:sym typeface="+mn-ea"/>
              </a:rPr>
              <a:t>、</a:t>
            </a:r>
            <a:r>
              <a:rPr lang="en-US" altLang="zh-CN" sz="2800" dirty="0">
                <a:latin typeface="+mj-ea"/>
                <a:ea typeface="+mj-ea"/>
                <a:cs typeface="+mj-ea"/>
                <a:sym typeface="+mn-ea"/>
              </a:rPr>
              <a:t>Grove LED</a:t>
            </a:r>
            <a:r>
              <a:rPr lang="zh-CN" altLang="en-US" sz="2800" dirty="0">
                <a:latin typeface="+mj-ea"/>
                <a:ea typeface="+mj-ea"/>
                <a:cs typeface="+mj-ea"/>
                <a:sym typeface="+mn-ea"/>
              </a:rPr>
              <a:t>及</a:t>
            </a:r>
            <a:r>
              <a:rPr lang="en-US" altLang="zh-CN" sz="2800" dirty="0">
                <a:latin typeface="+mj-ea"/>
                <a:ea typeface="+mj-ea"/>
                <a:cs typeface="+mj-ea"/>
                <a:sym typeface="+mn-ea"/>
              </a:rPr>
              <a:t>Grove Terminal</a:t>
            </a:r>
            <a:r>
              <a:rPr lang="zh-CN" altLang="en-US" sz="2800" dirty="0">
                <a:latin typeface="+mj-ea"/>
                <a:ea typeface="+mj-ea"/>
                <a:cs typeface="+mj-ea"/>
                <a:sym typeface="+mn-ea"/>
              </a:rPr>
              <a:t>四个部分构成。</a:t>
            </a:r>
          </a:p>
        </p:txBody>
      </p:sp>
      <p:pic>
        <p:nvPicPr>
          <p:cNvPr id="8" name="图片 7">
            <a:extLst>
              <a:ext uri="{FF2B5EF4-FFF2-40B4-BE49-F238E27FC236}">
                <a16:creationId xmlns:a16="http://schemas.microsoft.com/office/drawing/2014/main" id="{14CE50E5-2A70-4504-AE16-B401912DC055}"/>
              </a:ext>
            </a:extLst>
          </p:cNvPr>
          <p:cNvPicPr/>
          <p:nvPr/>
        </p:nvPicPr>
        <p:blipFill>
          <a:blip r:embed="rId2"/>
          <a:stretch>
            <a:fillRect/>
          </a:stretch>
        </p:blipFill>
        <p:spPr>
          <a:xfrm>
            <a:off x="4810555" y="2242014"/>
            <a:ext cx="7397324" cy="3240360"/>
          </a:xfrm>
          <a:prstGeom prst="rect">
            <a:avLst/>
          </a:prstGeom>
          <a:noFill/>
          <a:ln w="9525">
            <a:noFill/>
          </a:ln>
        </p:spPr>
      </p:pic>
    </p:spTree>
    <p:extLst>
      <p:ext uri="{BB962C8B-B14F-4D97-AF65-F5344CB8AC3E}">
        <p14:creationId xmlns:p14="http://schemas.microsoft.com/office/powerpoint/2010/main" val="944440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1" y="966159"/>
            <a:ext cx="4583501"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4-Digit Display Module</a:t>
            </a:r>
            <a:r>
              <a:rPr lang="zh-CN" altLang="en-US" sz="2800" dirty="0">
                <a:latin typeface="+mj-ea"/>
                <a:ea typeface="+mj-ea"/>
                <a:cs typeface="+mj-ea"/>
                <a:sym typeface="+mn-ea"/>
              </a:rPr>
              <a:t>的可视化命令包括继初始化模块、亮度调节模块、数字显示模块和小数点开关模块。如图所示：</a:t>
            </a:r>
          </a:p>
        </p:txBody>
      </p:sp>
      <p:pic>
        <p:nvPicPr>
          <p:cNvPr id="7" name="图片 6">
            <a:extLst>
              <a:ext uri="{FF2B5EF4-FFF2-40B4-BE49-F238E27FC236}">
                <a16:creationId xmlns:a16="http://schemas.microsoft.com/office/drawing/2014/main" id="{25300C1E-813C-4E90-A61B-A7FE920B4300}"/>
              </a:ext>
            </a:extLst>
          </p:cNvPr>
          <p:cNvPicPr/>
          <p:nvPr/>
        </p:nvPicPr>
        <p:blipFill>
          <a:blip r:embed="rId2"/>
          <a:stretch>
            <a:fillRect/>
          </a:stretch>
        </p:blipFill>
        <p:spPr>
          <a:xfrm>
            <a:off x="6047317" y="1421784"/>
            <a:ext cx="4583501" cy="5159511"/>
          </a:xfrm>
          <a:prstGeom prst="rect">
            <a:avLst/>
          </a:prstGeom>
        </p:spPr>
      </p:pic>
    </p:spTree>
    <p:extLst>
      <p:ext uri="{BB962C8B-B14F-4D97-AF65-F5344CB8AC3E}">
        <p14:creationId xmlns:p14="http://schemas.microsoft.com/office/powerpoint/2010/main" val="33868040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838A815A-6690-4D22-A868-FCC18883067B}"/>
              </a:ext>
            </a:extLst>
          </p:cNvPr>
          <p:cNvPicPr/>
          <p:nvPr/>
        </p:nvPicPr>
        <p:blipFill>
          <a:blip r:embed="rId2"/>
          <a:stretch>
            <a:fillRect/>
          </a:stretch>
        </p:blipFill>
        <p:spPr>
          <a:xfrm>
            <a:off x="6096000" y="1567837"/>
            <a:ext cx="5199026" cy="4766369"/>
          </a:xfrm>
          <a:prstGeom prst="rect">
            <a:avLst/>
          </a:prstGeom>
        </p:spPr>
      </p:pic>
    </p:spTree>
    <p:extLst>
      <p:ext uri="{BB962C8B-B14F-4D97-AF65-F5344CB8AC3E}">
        <p14:creationId xmlns:p14="http://schemas.microsoft.com/office/powerpoint/2010/main" val="264727120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点击仿真按钮，待程序运行完成后，调节开关。开关处于高电平时，传感器终端显示“</a:t>
            </a:r>
            <a:r>
              <a:rPr lang="en-US" altLang="zh-CN" sz="2800" dirty="0">
                <a:latin typeface="+mj-ea"/>
                <a:ea typeface="+mj-ea"/>
                <a:cs typeface="+mj-ea"/>
                <a:sym typeface="+mn-ea"/>
              </a:rPr>
              <a:t>Switch high</a:t>
            </a:r>
            <a:r>
              <a:rPr lang="zh-CN" altLang="en-US" sz="2800" dirty="0">
                <a:latin typeface="+mj-ea"/>
                <a:ea typeface="+mj-ea"/>
                <a:cs typeface="+mj-ea"/>
                <a:sym typeface="+mn-ea"/>
              </a:rPr>
              <a:t>！”且</a:t>
            </a:r>
            <a:r>
              <a:rPr lang="en-US" altLang="zh-CN" sz="2800" dirty="0">
                <a:latin typeface="+mj-ea"/>
                <a:ea typeface="+mj-ea"/>
                <a:cs typeface="+mj-ea"/>
                <a:sym typeface="+mn-ea"/>
              </a:rPr>
              <a:t>LED</a:t>
            </a:r>
            <a:r>
              <a:rPr lang="zh-CN" altLang="en-US" sz="2800" dirty="0">
                <a:latin typeface="+mj-ea"/>
                <a:ea typeface="+mj-ea"/>
                <a:cs typeface="+mj-ea"/>
                <a:sym typeface="+mn-ea"/>
              </a:rPr>
              <a:t>灯亮。</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C3277199-703E-486B-8A8E-A1A9A8337F4C}"/>
              </a:ext>
            </a:extLst>
          </p:cNvPr>
          <p:cNvPicPr/>
          <p:nvPr/>
        </p:nvPicPr>
        <p:blipFill>
          <a:blip r:embed="rId2"/>
          <a:stretch>
            <a:fillRect/>
          </a:stretch>
        </p:blipFill>
        <p:spPr>
          <a:xfrm>
            <a:off x="1031600" y="2557294"/>
            <a:ext cx="3792769" cy="3391118"/>
          </a:xfrm>
          <a:prstGeom prst="rect">
            <a:avLst/>
          </a:prstGeom>
          <a:noFill/>
          <a:ln w="9525">
            <a:noFill/>
          </a:ln>
        </p:spPr>
      </p:pic>
      <p:pic>
        <p:nvPicPr>
          <p:cNvPr id="13" name="图片 12">
            <a:extLst>
              <a:ext uri="{FF2B5EF4-FFF2-40B4-BE49-F238E27FC236}">
                <a16:creationId xmlns:a16="http://schemas.microsoft.com/office/drawing/2014/main" id="{96A8D3B6-D6BA-4C90-8054-F5ACF22C1928}"/>
              </a:ext>
            </a:extLst>
          </p:cNvPr>
          <p:cNvPicPr/>
          <p:nvPr/>
        </p:nvPicPr>
        <p:blipFill>
          <a:blip r:embed="rId3"/>
          <a:stretch>
            <a:fillRect/>
          </a:stretch>
        </p:blipFill>
        <p:spPr>
          <a:xfrm>
            <a:off x="5303912" y="2554393"/>
            <a:ext cx="4968552" cy="3391058"/>
          </a:xfrm>
          <a:prstGeom prst="rect">
            <a:avLst/>
          </a:prstGeom>
          <a:noFill/>
          <a:ln w="9525">
            <a:noFill/>
          </a:ln>
        </p:spPr>
      </p:pic>
    </p:spTree>
    <p:extLst>
      <p:ext uri="{BB962C8B-B14F-4D97-AF65-F5344CB8AC3E}">
        <p14:creationId xmlns:p14="http://schemas.microsoft.com/office/powerpoint/2010/main" val="33733401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当开关处于低电平时，传感器终端显示“</a:t>
            </a:r>
            <a:r>
              <a:rPr lang="en-US" altLang="zh-CN" sz="2800" dirty="0">
                <a:latin typeface="+mj-ea"/>
                <a:ea typeface="+mj-ea"/>
                <a:cs typeface="+mj-ea"/>
                <a:sym typeface="+mn-ea"/>
              </a:rPr>
              <a:t>Switch Low</a:t>
            </a:r>
            <a:r>
              <a:rPr lang="zh-CN" altLang="en-US" sz="2800" dirty="0">
                <a:latin typeface="+mj-ea"/>
                <a:ea typeface="+mj-ea"/>
                <a:cs typeface="+mj-ea"/>
                <a:sym typeface="+mn-ea"/>
              </a:rPr>
              <a:t>！”且</a:t>
            </a:r>
            <a:r>
              <a:rPr lang="en-US" altLang="zh-CN" sz="2800" dirty="0">
                <a:latin typeface="+mj-ea"/>
                <a:ea typeface="+mj-ea"/>
                <a:cs typeface="+mj-ea"/>
                <a:sym typeface="+mn-ea"/>
              </a:rPr>
              <a:t>LED</a:t>
            </a:r>
            <a:r>
              <a:rPr lang="zh-CN" altLang="en-US" sz="2800" dirty="0">
                <a:latin typeface="+mj-ea"/>
                <a:ea typeface="+mj-ea"/>
                <a:cs typeface="+mj-ea"/>
                <a:sym typeface="+mn-ea"/>
              </a:rPr>
              <a:t>灯灭。</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4A7973F7-B098-491F-9C55-CC89865CC7B3}"/>
              </a:ext>
            </a:extLst>
          </p:cNvPr>
          <p:cNvPicPr/>
          <p:nvPr/>
        </p:nvPicPr>
        <p:blipFill>
          <a:blip r:embed="rId2"/>
          <a:stretch>
            <a:fillRect/>
          </a:stretch>
        </p:blipFill>
        <p:spPr>
          <a:xfrm>
            <a:off x="708314" y="2562860"/>
            <a:ext cx="4019534" cy="3539140"/>
          </a:xfrm>
          <a:prstGeom prst="rect">
            <a:avLst/>
          </a:prstGeom>
          <a:noFill/>
          <a:ln w="9525">
            <a:noFill/>
          </a:ln>
        </p:spPr>
      </p:pic>
      <p:pic>
        <p:nvPicPr>
          <p:cNvPr id="14" name="图片 13">
            <a:extLst>
              <a:ext uri="{FF2B5EF4-FFF2-40B4-BE49-F238E27FC236}">
                <a16:creationId xmlns:a16="http://schemas.microsoft.com/office/drawing/2014/main" id="{BE1DFCF2-3B8A-4364-908E-06FAEA8BDB94}"/>
              </a:ext>
            </a:extLst>
          </p:cNvPr>
          <p:cNvPicPr/>
          <p:nvPr/>
        </p:nvPicPr>
        <p:blipFill>
          <a:blip r:embed="rId3"/>
          <a:stretch>
            <a:fillRect/>
          </a:stretch>
        </p:blipFill>
        <p:spPr>
          <a:xfrm>
            <a:off x="5206094" y="2557293"/>
            <a:ext cx="5183346" cy="3539135"/>
          </a:xfrm>
          <a:prstGeom prst="rect">
            <a:avLst/>
          </a:prstGeom>
          <a:noFill/>
          <a:ln w="9525">
            <a:noFill/>
          </a:ln>
        </p:spPr>
      </p:pic>
    </p:spTree>
    <p:extLst>
      <p:ext uri="{BB962C8B-B14F-4D97-AF65-F5344CB8AC3E}">
        <p14:creationId xmlns:p14="http://schemas.microsoft.com/office/powerpoint/2010/main" val="17891868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3.3.19  Grove temperature sensor</a:t>
            </a:r>
            <a:endParaRPr lang="en-US" altLang="zh-CN" sz="4000" dirty="0">
              <a:solidFill>
                <a:srgbClr val="20517C"/>
              </a:solidFill>
              <a:sym typeface="+mn-ea"/>
            </a:endParaRPr>
          </a:p>
        </p:txBody>
      </p:sp>
    </p:spTree>
    <p:extLst>
      <p:ext uri="{BB962C8B-B14F-4D97-AF65-F5344CB8AC3E}">
        <p14:creationId xmlns:p14="http://schemas.microsoft.com/office/powerpoint/2010/main" val="22802165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543496" cy="698500"/>
          </a:xfrm>
        </p:spPr>
        <p:txBody>
          <a:bodyPr/>
          <a:lstStyle/>
          <a:p>
            <a:pPr marL="0" indent="0" algn="ctr">
              <a:buNone/>
            </a:pPr>
            <a:r>
              <a:rPr lang="en-US" altLang="zh-CN" sz="4400" dirty="0">
                <a:latin typeface="+mj-ea"/>
                <a:ea typeface="+mj-ea"/>
                <a:cs typeface="+mj-ea"/>
                <a:sym typeface="+mn-ea"/>
              </a:rPr>
              <a:t>Grove temperature sensor</a:t>
            </a:r>
          </a:p>
          <a:p>
            <a:pPr marL="0" indent="0" algn="ctr">
              <a:buNone/>
            </a:pPr>
            <a:endParaRPr lang="en-US" altLang="zh-CN" sz="4400" dirty="0">
              <a:sym typeface="+mn-ea"/>
            </a:endParaRPr>
          </a:p>
        </p:txBody>
      </p:sp>
      <p:sp>
        <p:nvSpPr>
          <p:cNvPr id="23" name="矩形 22"/>
          <p:cNvSpPr/>
          <p:nvPr/>
        </p:nvSpPr>
        <p:spPr>
          <a:xfrm>
            <a:off x="1032164" y="2128227"/>
            <a:ext cx="8543496"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temperature sensor</a:t>
            </a:r>
            <a:r>
              <a:rPr lang="zh-CN" altLang="en-US" sz="2800" dirty="0">
                <a:latin typeface="+mj-ea"/>
                <a:ea typeface="+mj-ea"/>
                <a:cs typeface="+mj-ea"/>
                <a:sym typeface="+mn-ea"/>
              </a:rPr>
              <a:t>为热敏电阻温度传感器，它的测温原理：热电阻是利用导体的电阻率随温度变化这一物理现象来测量温度的。铂易于提纯、物理化学性质稳定、电阻率较大、能耐较高的温度的材料，因此用</a:t>
            </a:r>
            <a:r>
              <a:rPr lang="en-US" altLang="zh-CN" sz="2800" dirty="0">
                <a:latin typeface="+mj-ea"/>
                <a:ea typeface="+mj-ea"/>
                <a:cs typeface="+mj-ea"/>
                <a:sym typeface="+mn-ea"/>
              </a:rPr>
              <a:t>PT100</a:t>
            </a:r>
            <a:r>
              <a:rPr lang="zh-CN" altLang="en-US" sz="2800" dirty="0">
                <a:latin typeface="+mj-ea"/>
                <a:ea typeface="+mj-ea"/>
                <a:cs typeface="+mj-ea"/>
                <a:sym typeface="+mn-ea"/>
              </a:rPr>
              <a:t>作为实现温标的基准器。</a:t>
            </a:r>
          </a:p>
        </p:txBody>
      </p:sp>
    </p:spTree>
    <p:extLst>
      <p:ext uri="{BB962C8B-B14F-4D97-AF65-F5344CB8AC3E}">
        <p14:creationId xmlns:p14="http://schemas.microsoft.com/office/powerpoint/2010/main" val="287399940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9585907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热敏电阻温度传感器模块如图所示</a:t>
            </a:r>
          </a:p>
        </p:txBody>
      </p:sp>
      <p:pic>
        <p:nvPicPr>
          <p:cNvPr id="8" name="图片 7">
            <a:extLst>
              <a:ext uri="{FF2B5EF4-FFF2-40B4-BE49-F238E27FC236}">
                <a16:creationId xmlns:a16="http://schemas.microsoft.com/office/drawing/2014/main" id="{532395F7-C62B-4929-BF70-BF378EC00795}"/>
              </a:ext>
            </a:extLst>
          </p:cNvPr>
          <p:cNvPicPr/>
          <p:nvPr/>
        </p:nvPicPr>
        <p:blipFill rotWithShape="1">
          <a:blip r:embed="rId2"/>
          <a:srcRect b="-1088"/>
          <a:stretch/>
        </p:blipFill>
        <p:spPr bwMode="auto">
          <a:xfrm>
            <a:off x="1409212" y="2602745"/>
            <a:ext cx="7977210" cy="336508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995596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43708" y="1988840"/>
            <a:ext cx="4968553"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Thermistor based temperature sensor</a:t>
            </a:r>
            <a:r>
              <a:rPr lang="zh-CN" altLang="en-US" sz="2800" dirty="0">
                <a:latin typeface="+mj-ea"/>
                <a:ea typeface="+mj-ea"/>
                <a:cs typeface="+mj-ea"/>
                <a:sym typeface="+mn-ea"/>
              </a:rPr>
              <a:t>模块的可视化命令包括：读取摄氏度温度值、读取法式度温度值及读取</a:t>
            </a:r>
            <a:r>
              <a:rPr lang="en-US" altLang="zh-CN" sz="2800" dirty="0">
                <a:latin typeface="+mj-ea"/>
                <a:ea typeface="+mj-ea"/>
                <a:cs typeface="+mj-ea"/>
                <a:sym typeface="+mn-ea"/>
              </a:rPr>
              <a:t>Kevin</a:t>
            </a:r>
            <a:r>
              <a:rPr lang="zh-CN" altLang="en-US" sz="2800" dirty="0">
                <a:latin typeface="+mj-ea"/>
                <a:ea typeface="+mj-ea"/>
                <a:cs typeface="+mj-ea"/>
                <a:sym typeface="+mn-ea"/>
              </a:rPr>
              <a:t>温度值。</a:t>
            </a:r>
          </a:p>
        </p:txBody>
      </p:sp>
      <p:pic>
        <p:nvPicPr>
          <p:cNvPr id="8" name="图片 7">
            <a:extLst>
              <a:ext uri="{FF2B5EF4-FFF2-40B4-BE49-F238E27FC236}">
                <a16:creationId xmlns:a16="http://schemas.microsoft.com/office/drawing/2014/main" id="{C110B925-6CF6-4198-8A81-B0EA07F27B5D}"/>
              </a:ext>
            </a:extLst>
          </p:cNvPr>
          <p:cNvPicPr/>
          <p:nvPr/>
        </p:nvPicPr>
        <p:blipFill>
          <a:blip r:embed="rId2"/>
          <a:stretch>
            <a:fillRect/>
          </a:stretch>
        </p:blipFill>
        <p:spPr>
          <a:xfrm>
            <a:off x="5879976" y="1988840"/>
            <a:ext cx="5688632" cy="3796042"/>
          </a:xfrm>
          <a:prstGeom prst="rect">
            <a:avLst/>
          </a:prstGeom>
          <a:noFill/>
          <a:ln w="9525">
            <a:noFill/>
          </a:ln>
        </p:spPr>
      </p:pic>
    </p:spTree>
    <p:extLst>
      <p:ext uri="{BB962C8B-B14F-4D97-AF65-F5344CB8AC3E}">
        <p14:creationId xmlns:p14="http://schemas.microsoft.com/office/powerpoint/2010/main" val="12898352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5186869"/>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目标功能：该电路设计的目的是通过热敏电阻温度传感器检测到的温度值来控制延迟模块的启停。系统由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Thermistor based temperature sensor</a:t>
            </a:r>
            <a:r>
              <a:rPr lang="zh-CN" altLang="en-US" sz="2800" dirty="0">
                <a:latin typeface="+mj-ea"/>
                <a:ea typeface="+mj-ea"/>
                <a:cs typeface="+mj-ea"/>
                <a:sym typeface="+mn-ea"/>
              </a:rPr>
              <a:t>及</a:t>
            </a:r>
            <a:r>
              <a:rPr lang="en-US" altLang="zh-CN" sz="2800" dirty="0">
                <a:latin typeface="+mj-ea"/>
                <a:ea typeface="+mj-ea"/>
                <a:cs typeface="+mj-ea"/>
                <a:sym typeface="+mn-ea"/>
              </a:rPr>
              <a:t>Grove Relay</a:t>
            </a:r>
            <a:r>
              <a:rPr lang="zh-CN" altLang="en-US" sz="2800" dirty="0">
                <a:latin typeface="+mj-ea"/>
                <a:ea typeface="+mj-ea"/>
                <a:cs typeface="+mj-ea"/>
                <a:sym typeface="+mn-ea"/>
              </a:rPr>
              <a:t>三个部分构成。</a:t>
            </a:r>
          </a:p>
        </p:txBody>
      </p:sp>
      <p:pic>
        <p:nvPicPr>
          <p:cNvPr id="7" name="图片 6">
            <a:extLst>
              <a:ext uri="{FF2B5EF4-FFF2-40B4-BE49-F238E27FC236}">
                <a16:creationId xmlns:a16="http://schemas.microsoft.com/office/drawing/2014/main" id="{873F3C2E-F96F-425E-BFEF-2F96660BA740}"/>
              </a:ext>
            </a:extLst>
          </p:cNvPr>
          <p:cNvPicPr/>
          <p:nvPr/>
        </p:nvPicPr>
        <p:blipFill>
          <a:blip r:embed="rId2"/>
          <a:stretch>
            <a:fillRect/>
          </a:stretch>
        </p:blipFill>
        <p:spPr>
          <a:xfrm>
            <a:off x="4655840" y="1736812"/>
            <a:ext cx="7371960" cy="3384376"/>
          </a:xfrm>
          <a:prstGeom prst="rect">
            <a:avLst/>
          </a:prstGeom>
          <a:noFill/>
          <a:ln w="9525">
            <a:noFill/>
          </a:ln>
        </p:spPr>
      </p:pic>
    </p:spTree>
    <p:extLst>
      <p:ext uri="{BB962C8B-B14F-4D97-AF65-F5344CB8AC3E}">
        <p14:creationId xmlns:p14="http://schemas.microsoft.com/office/powerpoint/2010/main" val="19578256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F4A4CCCA-0B52-43E7-8378-5938A0DBD53D}"/>
              </a:ext>
            </a:extLst>
          </p:cNvPr>
          <p:cNvPicPr/>
          <p:nvPr/>
        </p:nvPicPr>
        <p:blipFill>
          <a:blip r:embed="rId2"/>
          <a:stretch>
            <a:fillRect/>
          </a:stretch>
        </p:blipFill>
        <p:spPr>
          <a:xfrm>
            <a:off x="5210784" y="1305800"/>
            <a:ext cx="5906341" cy="5291850"/>
          </a:xfrm>
          <a:prstGeom prst="rect">
            <a:avLst/>
          </a:prstGeom>
          <a:noFill/>
          <a:ln w="9525">
            <a:noFill/>
          </a:ln>
        </p:spPr>
      </p:pic>
    </p:spTree>
    <p:extLst>
      <p:ext uri="{BB962C8B-B14F-4D97-AF65-F5344CB8AC3E}">
        <p14:creationId xmlns:p14="http://schemas.microsoft.com/office/powerpoint/2010/main" val="50361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943872"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目标功能：液晶显示时间，从</a:t>
            </a:r>
            <a:r>
              <a:rPr lang="en-US" altLang="zh-CN" sz="2800" dirty="0">
                <a:latin typeface="+mj-ea"/>
                <a:ea typeface="+mj-ea"/>
                <a:cs typeface="+mj-ea"/>
                <a:sym typeface="+mn-ea"/>
              </a:rPr>
              <a:t>12</a:t>
            </a:r>
            <a:r>
              <a:rPr lang="zh-CN" altLang="en-US" sz="2800" dirty="0">
                <a:latin typeface="+mj-ea"/>
                <a:ea typeface="+mj-ea"/>
                <a:cs typeface="+mj-ea"/>
                <a:sym typeface="+mn-ea"/>
              </a:rPr>
              <a:t>点开始的</a:t>
            </a:r>
            <a:r>
              <a:rPr lang="en-US" altLang="zh-CN" sz="2800" dirty="0">
                <a:latin typeface="+mj-ea"/>
                <a:ea typeface="+mj-ea"/>
                <a:cs typeface="+mj-ea"/>
                <a:sym typeface="+mn-ea"/>
              </a:rPr>
              <a:t>24</a:t>
            </a:r>
            <a:r>
              <a:rPr lang="zh-CN" altLang="en-US" sz="2800" dirty="0">
                <a:latin typeface="+mj-ea"/>
                <a:ea typeface="+mj-ea"/>
                <a:cs typeface="+mj-ea"/>
                <a:sym typeface="+mn-ea"/>
              </a:rPr>
              <a:t>时制时间显示。系统由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4-Digit Display Module</a:t>
            </a:r>
            <a:r>
              <a:rPr lang="zh-CN" altLang="en-US" sz="2800" dirty="0">
                <a:latin typeface="+mj-ea"/>
                <a:ea typeface="+mj-ea"/>
                <a:cs typeface="+mj-ea"/>
                <a:sym typeface="+mn-ea"/>
              </a:rPr>
              <a:t>两部分构成。</a:t>
            </a:r>
            <a:r>
              <a:rPr lang="en-US" altLang="zh-CN" sz="2800" dirty="0">
                <a:latin typeface="+mj-ea"/>
                <a:ea typeface="+mj-ea"/>
                <a:cs typeface="+mj-ea"/>
                <a:sym typeface="+mn-ea"/>
              </a:rPr>
              <a:t>Arduino UNO </a:t>
            </a:r>
            <a:r>
              <a:rPr lang="zh-CN" altLang="en-US" sz="2800" dirty="0">
                <a:latin typeface="+mj-ea"/>
                <a:ea typeface="+mj-ea"/>
                <a:cs typeface="+mj-ea"/>
                <a:sym typeface="+mn-ea"/>
              </a:rPr>
              <a:t>开发板通过控制</a:t>
            </a:r>
            <a:r>
              <a:rPr lang="en-US" altLang="zh-CN" sz="2800" dirty="0">
                <a:latin typeface="+mj-ea"/>
                <a:ea typeface="+mj-ea"/>
                <a:cs typeface="+mj-ea"/>
                <a:sym typeface="+mn-ea"/>
              </a:rPr>
              <a:t>Grove 4-Digit Display Module</a:t>
            </a:r>
            <a:r>
              <a:rPr lang="zh-CN" altLang="en-US" sz="2800" dirty="0">
                <a:latin typeface="+mj-ea"/>
                <a:ea typeface="+mj-ea"/>
                <a:cs typeface="+mj-ea"/>
                <a:sym typeface="+mn-ea"/>
              </a:rPr>
              <a:t>来显示时间。</a:t>
            </a:r>
          </a:p>
        </p:txBody>
      </p:sp>
      <p:pic>
        <p:nvPicPr>
          <p:cNvPr id="8" name="图片 7">
            <a:extLst>
              <a:ext uri="{FF2B5EF4-FFF2-40B4-BE49-F238E27FC236}">
                <a16:creationId xmlns:a16="http://schemas.microsoft.com/office/drawing/2014/main" id="{E492055A-5792-4889-9C54-6BFDA5DB2D3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3872" y="1700808"/>
            <a:ext cx="7186487" cy="3456384"/>
          </a:xfrm>
          <a:prstGeom prst="rect">
            <a:avLst/>
          </a:prstGeom>
          <a:noFill/>
          <a:ln>
            <a:noFill/>
          </a:ln>
        </p:spPr>
      </p:pic>
    </p:spTree>
    <p:extLst>
      <p:ext uri="{BB962C8B-B14F-4D97-AF65-F5344CB8AC3E}">
        <p14:creationId xmlns:p14="http://schemas.microsoft.com/office/powerpoint/2010/main" val="172830723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当采集到的平均温度值为</a:t>
            </a:r>
            <a:r>
              <a:rPr lang="en-US" altLang="zh-CN" sz="2800" dirty="0">
                <a:latin typeface="+mj-ea"/>
                <a:ea typeface="+mj-ea"/>
                <a:cs typeface="+mj-ea"/>
                <a:sym typeface="+mn-ea"/>
              </a:rPr>
              <a:t>64℃</a:t>
            </a:r>
            <a:r>
              <a:rPr lang="zh-CN" altLang="en-US" sz="2800" dirty="0">
                <a:latin typeface="+mj-ea"/>
                <a:ea typeface="+mj-ea"/>
                <a:cs typeface="+mj-ea"/>
                <a:sym typeface="+mn-ea"/>
              </a:rPr>
              <a:t>时，大于</a:t>
            </a:r>
            <a:r>
              <a:rPr lang="en-US" altLang="zh-CN" sz="2800" dirty="0">
                <a:latin typeface="+mj-ea"/>
                <a:ea typeface="+mj-ea"/>
                <a:cs typeface="+mj-ea"/>
                <a:sym typeface="+mn-ea"/>
              </a:rPr>
              <a:t>20℃</a:t>
            </a:r>
            <a:r>
              <a:rPr lang="zh-CN" altLang="en-US" sz="2800" dirty="0">
                <a:latin typeface="+mj-ea"/>
                <a:ea typeface="+mj-ea"/>
                <a:cs typeface="+mj-ea"/>
                <a:sym typeface="+mn-ea"/>
              </a:rPr>
              <a:t>，使</a:t>
            </a:r>
            <a:r>
              <a:rPr lang="en-US" altLang="zh-CN" sz="2800" dirty="0">
                <a:latin typeface="+mj-ea"/>
                <a:ea typeface="+mj-ea"/>
                <a:cs typeface="+mj-ea"/>
                <a:sym typeface="+mn-ea"/>
              </a:rPr>
              <a:t>Grove Relay</a:t>
            </a:r>
            <a:r>
              <a:rPr lang="zh-CN" altLang="en-US" sz="2800" dirty="0">
                <a:latin typeface="+mj-ea"/>
                <a:ea typeface="+mj-ea"/>
                <a:cs typeface="+mj-ea"/>
                <a:sym typeface="+mn-ea"/>
              </a:rPr>
              <a:t>模块开始工作，使其处于开状态。</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BF7962F1-4322-4BBC-8FF7-7D7594698B63}"/>
              </a:ext>
            </a:extLst>
          </p:cNvPr>
          <p:cNvPicPr/>
          <p:nvPr/>
        </p:nvPicPr>
        <p:blipFill>
          <a:blip r:embed="rId2"/>
          <a:stretch>
            <a:fillRect/>
          </a:stretch>
        </p:blipFill>
        <p:spPr>
          <a:xfrm>
            <a:off x="3209706" y="2557294"/>
            <a:ext cx="4750559" cy="4007235"/>
          </a:xfrm>
          <a:prstGeom prst="rect">
            <a:avLst/>
          </a:prstGeom>
          <a:noFill/>
          <a:ln w="9525">
            <a:noFill/>
          </a:ln>
        </p:spPr>
      </p:pic>
    </p:spTree>
    <p:extLst>
      <p:ext uri="{BB962C8B-B14F-4D97-AF65-F5344CB8AC3E}">
        <p14:creationId xmlns:p14="http://schemas.microsoft.com/office/powerpoint/2010/main" val="153171629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采集到的平均温度值为</a:t>
            </a:r>
            <a:r>
              <a:rPr lang="en-US" altLang="zh-CN" sz="2800" dirty="0">
                <a:latin typeface="+mj-ea"/>
                <a:ea typeface="+mj-ea"/>
                <a:cs typeface="+mj-ea"/>
                <a:sym typeface="+mn-ea"/>
              </a:rPr>
              <a:t>19℃</a:t>
            </a:r>
            <a:r>
              <a:rPr lang="zh-CN" altLang="en-US" sz="2800" dirty="0">
                <a:latin typeface="+mj-ea"/>
                <a:ea typeface="+mj-ea"/>
                <a:cs typeface="+mj-ea"/>
                <a:sym typeface="+mn-ea"/>
              </a:rPr>
              <a:t>，小于</a:t>
            </a:r>
            <a:r>
              <a:rPr lang="en-US" altLang="zh-CN" sz="2800" dirty="0">
                <a:latin typeface="+mj-ea"/>
                <a:ea typeface="+mj-ea"/>
                <a:cs typeface="+mj-ea"/>
                <a:sym typeface="+mn-ea"/>
              </a:rPr>
              <a:t>20℃</a:t>
            </a:r>
            <a:r>
              <a:rPr lang="zh-CN" altLang="en-US" sz="2800" dirty="0">
                <a:latin typeface="+mj-ea"/>
                <a:ea typeface="+mj-ea"/>
                <a:cs typeface="+mj-ea"/>
                <a:sym typeface="+mn-ea"/>
              </a:rPr>
              <a:t>时，使</a:t>
            </a:r>
            <a:r>
              <a:rPr lang="en-US" altLang="zh-CN" sz="2800" dirty="0">
                <a:latin typeface="+mj-ea"/>
                <a:ea typeface="+mj-ea"/>
                <a:cs typeface="+mj-ea"/>
                <a:sym typeface="+mn-ea"/>
              </a:rPr>
              <a:t>Grove Relay</a:t>
            </a:r>
            <a:r>
              <a:rPr lang="zh-CN" altLang="en-US" sz="2800" dirty="0">
                <a:latin typeface="+mj-ea"/>
                <a:ea typeface="+mj-ea"/>
                <a:cs typeface="+mj-ea"/>
                <a:sym typeface="+mn-ea"/>
              </a:rPr>
              <a:t>模块关闭。</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BF718654-9915-4A42-A6C6-1CA8E3B1BD41}"/>
              </a:ext>
            </a:extLst>
          </p:cNvPr>
          <p:cNvPicPr/>
          <p:nvPr/>
        </p:nvPicPr>
        <p:blipFill>
          <a:blip r:embed="rId2"/>
          <a:stretch>
            <a:fillRect/>
          </a:stretch>
        </p:blipFill>
        <p:spPr>
          <a:xfrm>
            <a:off x="2787320" y="2033252"/>
            <a:ext cx="5595332" cy="4724777"/>
          </a:xfrm>
          <a:prstGeom prst="rect">
            <a:avLst/>
          </a:prstGeom>
          <a:noFill/>
          <a:ln w="9525">
            <a:noFill/>
          </a:ln>
        </p:spPr>
      </p:pic>
    </p:spTree>
    <p:extLst>
      <p:ext uri="{BB962C8B-B14F-4D97-AF65-F5344CB8AC3E}">
        <p14:creationId xmlns:p14="http://schemas.microsoft.com/office/powerpoint/2010/main" val="11412770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3.3.20  Grove Terminal Module</a:t>
            </a:r>
            <a:endParaRPr lang="en-US" altLang="zh-CN" sz="4000" dirty="0">
              <a:solidFill>
                <a:srgbClr val="20517C"/>
              </a:solidFill>
              <a:sym typeface="+mn-ea"/>
            </a:endParaRPr>
          </a:p>
        </p:txBody>
      </p:sp>
    </p:spTree>
    <p:extLst>
      <p:ext uri="{BB962C8B-B14F-4D97-AF65-F5344CB8AC3E}">
        <p14:creationId xmlns:p14="http://schemas.microsoft.com/office/powerpoint/2010/main" val="383826399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8101971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a:t>
            </a:r>
            <a:r>
              <a:rPr lang="zh-CN" altLang="en-US" sz="2800" dirty="0">
                <a:latin typeface="+mj-ea"/>
                <a:ea typeface="+mj-ea"/>
                <a:cs typeface="+mj-ea"/>
                <a:sym typeface="+mn-ea"/>
              </a:rPr>
              <a:t>终端模块如图所示</a:t>
            </a:r>
          </a:p>
        </p:txBody>
      </p:sp>
      <p:pic>
        <p:nvPicPr>
          <p:cNvPr id="7" name="图片 6">
            <a:extLst>
              <a:ext uri="{FF2B5EF4-FFF2-40B4-BE49-F238E27FC236}">
                <a16:creationId xmlns:a16="http://schemas.microsoft.com/office/drawing/2014/main" id="{3AC2474C-3C4B-446D-8FBB-7D6F7377913F}"/>
              </a:ext>
            </a:extLst>
          </p:cNvPr>
          <p:cNvPicPr/>
          <p:nvPr/>
        </p:nvPicPr>
        <p:blipFill>
          <a:blip r:embed="rId2"/>
          <a:stretch>
            <a:fillRect/>
          </a:stretch>
        </p:blipFill>
        <p:spPr>
          <a:xfrm>
            <a:off x="2120079" y="2348880"/>
            <a:ext cx="7951841" cy="3847172"/>
          </a:xfrm>
          <a:prstGeom prst="rect">
            <a:avLst/>
          </a:prstGeom>
          <a:noFill/>
          <a:ln w="9525">
            <a:noFill/>
          </a:ln>
        </p:spPr>
      </p:pic>
    </p:spTree>
    <p:extLst>
      <p:ext uri="{BB962C8B-B14F-4D97-AF65-F5344CB8AC3E}">
        <p14:creationId xmlns:p14="http://schemas.microsoft.com/office/powerpoint/2010/main" val="31196604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43708" y="1988840"/>
            <a:ext cx="4968553"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Terminal Module</a:t>
            </a:r>
            <a:r>
              <a:rPr lang="zh-CN" altLang="en-US" sz="2800" dirty="0">
                <a:latin typeface="+mj-ea"/>
                <a:ea typeface="+mj-ea"/>
                <a:cs typeface="+mj-ea"/>
                <a:sym typeface="+mn-ea"/>
              </a:rPr>
              <a:t>模块的可视化命令包括：输出数据不换行、输出数据并换行、为整型值设置基点及为浮点值设置区间个数。</a:t>
            </a:r>
          </a:p>
        </p:txBody>
      </p:sp>
      <p:pic>
        <p:nvPicPr>
          <p:cNvPr id="7" name="图片 6">
            <a:extLst>
              <a:ext uri="{FF2B5EF4-FFF2-40B4-BE49-F238E27FC236}">
                <a16:creationId xmlns:a16="http://schemas.microsoft.com/office/drawing/2014/main" id="{058515B2-D367-4312-B43D-D1F0F1B726CA}"/>
              </a:ext>
            </a:extLst>
          </p:cNvPr>
          <p:cNvPicPr/>
          <p:nvPr/>
        </p:nvPicPr>
        <p:blipFill>
          <a:blip r:embed="rId2"/>
          <a:stretch>
            <a:fillRect/>
          </a:stretch>
        </p:blipFill>
        <p:spPr>
          <a:xfrm>
            <a:off x="6076115" y="1577581"/>
            <a:ext cx="5299908" cy="5025088"/>
          </a:xfrm>
          <a:prstGeom prst="rect">
            <a:avLst/>
          </a:prstGeom>
          <a:noFill/>
          <a:ln w="9525">
            <a:noFill/>
          </a:ln>
        </p:spPr>
      </p:pic>
    </p:spTree>
    <p:extLst>
      <p:ext uri="{BB962C8B-B14F-4D97-AF65-F5344CB8AC3E}">
        <p14:creationId xmlns:p14="http://schemas.microsoft.com/office/powerpoint/2010/main" val="38433246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5186869"/>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目标功能：该电路设计的目的是给整型值</a:t>
            </a:r>
            <a:r>
              <a:rPr lang="en-US" altLang="zh-CN" sz="2800" dirty="0">
                <a:latin typeface="+mj-ea"/>
                <a:ea typeface="+mj-ea"/>
                <a:cs typeface="+mj-ea"/>
                <a:sym typeface="+mn-ea"/>
              </a:rPr>
              <a:t>1-100</a:t>
            </a:r>
            <a:r>
              <a:rPr lang="zh-CN" altLang="en-US" sz="2800" dirty="0">
                <a:latin typeface="+mj-ea"/>
                <a:ea typeface="+mj-ea"/>
                <a:cs typeface="+mj-ea"/>
                <a:sym typeface="+mn-ea"/>
              </a:rPr>
              <a:t>，判断这些值是否能被</a:t>
            </a:r>
            <a:r>
              <a:rPr lang="en-US" altLang="zh-CN" sz="2800" dirty="0">
                <a:latin typeface="+mj-ea"/>
                <a:ea typeface="+mj-ea"/>
                <a:cs typeface="+mj-ea"/>
                <a:sym typeface="+mn-ea"/>
              </a:rPr>
              <a:t>3</a:t>
            </a:r>
            <a:r>
              <a:rPr lang="zh-CN" altLang="en-US" sz="2800" dirty="0">
                <a:latin typeface="+mj-ea"/>
                <a:ea typeface="+mj-ea"/>
                <a:cs typeface="+mj-ea"/>
                <a:sym typeface="+mn-ea"/>
              </a:rPr>
              <a:t>、</a:t>
            </a:r>
            <a:r>
              <a:rPr lang="en-US" altLang="zh-CN" sz="2800" dirty="0">
                <a:latin typeface="+mj-ea"/>
                <a:ea typeface="+mj-ea"/>
                <a:cs typeface="+mj-ea"/>
                <a:sym typeface="+mn-ea"/>
              </a:rPr>
              <a:t>5</a:t>
            </a:r>
            <a:r>
              <a:rPr lang="zh-CN" altLang="en-US" sz="2800" dirty="0">
                <a:latin typeface="+mj-ea"/>
                <a:ea typeface="+mj-ea"/>
                <a:cs typeface="+mj-ea"/>
                <a:sym typeface="+mn-ea"/>
              </a:rPr>
              <a:t>整除，相应的输出对应字符，最后将其显示到</a:t>
            </a:r>
            <a:r>
              <a:rPr lang="en-US" altLang="zh-CN" sz="2800" dirty="0">
                <a:latin typeface="+mj-ea"/>
                <a:ea typeface="+mj-ea"/>
                <a:cs typeface="+mj-ea"/>
                <a:sym typeface="+mn-ea"/>
              </a:rPr>
              <a:t>Grove</a:t>
            </a:r>
            <a:r>
              <a:rPr lang="zh-CN" altLang="en-US" sz="2800" dirty="0">
                <a:latin typeface="+mj-ea"/>
                <a:ea typeface="+mj-ea"/>
                <a:cs typeface="+mj-ea"/>
                <a:sym typeface="+mn-ea"/>
              </a:rPr>
              <a:t>终端模块上。系统由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Terminal Module</a:t>
            </a:r>
            <a:r>
              <a:rPr lang="zh-CN" altLang="en-US" sz="2800" dirty="0">
                <a:latin typeface="+mj-ea"/>
                <a:ea typeface="+mj-ea"/>
                <a:cs typeface="+mj-ea"/>
                <a:sym typeface="+mn-ea"/>
              </a:rPr>
              <a:t>两个部分构成。</a:t>
            </a:r>
          </a:p>
        </p:txBody>
      </p:sp>
      <p:pic>
        <p:nvPicPr>
          <p:cNvPr id="8" name="图片 7">
            <a:extLst>
              <a:ext uri="{FF2B5EF4-FFF2-40B4-BE49-F238E27FC236}">
                <a16:creationId xmlns:a16="http://schemas.microsoft.com/office/drawing/2014/main" id="{BFE8FD9B-9974-456B-B597-EE114071239A}"/>
              </a:ext>
            </a:extLst>
          </p:cNvPr>
          <p:cNvPicPr/>
          <p:nvPr/>
        </p:nvPicPr>
        <p:blipFill>
          <a:blip r:embed="rId2"/>
          <a:stretch>
            <a:fillRect/>
          </a:stretch>
        </p:blipFill>
        <p:spPr>
          <a:xfrm>
            <a:off x="5015880" y="1520788"/>
            <a:ext cx="6915455" cy="3816424"/>
          </a:xfrm>
          <a:prstGeom prst="rect">
            <a:avLst/>
          </a:prstGeom>
          <a:noFill/>
          <a:ln w="9525">
            <a:noFill/>
          </a:ln>
        </p:spPr>
      </p:pic>
    </p:spTree>
    <p:extLst>
      <p:ext uri="{BB962C8B-B14F-4D97-AF65-F5344CB8AC3E}">
        <p14:creationId xmlns:p14="http://schemas.microsoft.com/office/powerpoint/2010/main" val="36846406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7B0FB123-510F-484D-B32A-BE134AEA3130}"/>
              </a:ext>
            </a:extLst>
          </p:cNvPr>
          <p:cNvPicPr/>
          <p:nvPr/>
        </p:nvPicPr>
        <p:blipFill>
          <a:blip r:embed="rId2"/>
          <a:stretch>
            <a:fillRect/>
          </a:stretch>
        </p:blipFill>
        <p:spPr>
          <a:xfrm>
            <a:off x="5807968" y="1188062"/>
            <a:ext cx="5637743" cy="5397839"/>
          </a:xfrm>
          <a:prstGeom prst="rect">
            <a:avLst/>
          </a:prstGeom>
          <a:noFill/>
          <a:ln w="9525">
            <a:noFill/>
          </a:ln>
        </p:spPr>
      </p:pic>
    </p:spTree>
    <p:extLst>
      <p:ext uri="{BB962C8B-B14F-4D97-AF65-F5344CB8AC3E}">
        <p14:creationId xmlns:p14="http://schemas.microsoft.com/office/powerpoint/2010/main" val="870652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66255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394962E9-CC99-45FC-BC32-872A134ABCD7}"/>
              </a:ext>
            </a:extLst>
          </p:cNvPr>
          <p:cNvPicPr/>
          <p:nvPr/>
        </p:nvPicPr>
        <p:blipFill>
          <a:blip r:embed="rId2"/>
          <a:stretch>
            <a:fillRect/>
          </a:stretch>
        </p:blipFill>
        <p:spPr>
          <a:xfrm>
            <a:off x="2482037" y="2159669"/>
            <a:ext cx="7227925" cy="4016155"/>
          </a:xfrm>
          <a:prstGeom prst="rect">
            <a:avLst/>
          </a:prstGeom>
          <a:noFill/>
          <a:ln w="9525">
            <a:noFill/>
          </a:ln>
        </p:spPr>
      </p:pic>
    </p:spTree>
    <p:extLst>
      <p:ext uri="{BB962C8B-B14F-4D97-AF65-F5344CB8AC3E}">
        <p14:creationId xmlns:p14="http://schemas.microsoft.com/office/powerpoint/2010/main" val="24943546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3.3.21  Grove Touch Sensor Module</a:t>
            </a:r>
            <a:endParaRPr lang="en-US" altLang="zh-CN" sz="4000" dirty="0">
              <a:solidFill>
                <a:srgbClr val="20517C"/>
              </a:solidFill>
              <a:sym typeface="+mn-ea"/>
            </a:endParaRPr>
          </a:p>
        </p:txBody>
      </p:sp>
    </p:spTree>
    <p:extLst>
      <p:ext uri="{BB962C8B-B14F-4D97-AF65-F5344CB8AC3E}">
        <p14:creationId xmlns:p14="http://schemas.microsoft.com/office/powerpoint/2010/main" val="2266279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D6DDBCE8-1954-41AC-AD58-599F247EF594}"/>
              </a:ext>
            </a:extLst>
          </p:cNvPr>
          <p:cNvPicPr/>
          <p:nvPr/>
        </p:nvPicPr>
        <p:blipFill>
          <a:blip r:embed="rId2"/>
          <a:stretch>
            <a:fillRect/>
          </a:stretch>
        </p:blipFill>
        <p:spPr>
          <a:xfrm>
            <a:off x="6209240" y="1412777"/>
            <a:ext cx="4375150" cy="4953000"/>
          </a:xfrm>
          <a:prstGeom prst="rect">
            <a:avLst/>
          </a:prstGeom>
        </p:spPr>
      </p:pic>
    </p:spTree>
    <p:extLst>
      <p:ext uri="{BB962C8B-B14F-4D97-AF65-F5344CB8AC3E}">
        <p14:creationId xmlns:p14="http://schemas.microsoft.com/office/powerpoint/2010/main" val="10130709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543496" cy="698500"/>
          </a:xfrm>
        </p:spPr>
        <p:txBody>
          <a:bodyPr/>
          <a:lstStyle/>
          <a:p>
            <a:pPr marL="0" indent="0" algn="ctr">
              <a:buNone/>
            </a:pPr>
            <a:r>
              <a:rPr lang="en-US" altLang="zh-CN" sz="4400" dirty="0">
                <a:latin typeface="+mj-ea"/>
                <a:ea typeface="+mj-ea"/>
                <a:cs typeface="+mj-ea"/>
                <a:sym typeface="+mn-ea"/>
              </a:rPr>
              <a:t>Grove Touch Sensor Module</a:t>
            </a:r>
            <a:endParaRPr lang="en-US" altLang="zh-CN" sz="4400" dirty="0">
              <a:sym typeface="+mn-ea"/>
            </a:endParaRPr>
          </a:p>
        </p:txBody>
      </p:sp>
      <p:sp>
        <p:nvSpPr>
          <p:cNvPr id="23" name="矩形 22"/>
          <p:cNvSpPr/>
          <p:nvPr/>
        </p:nvSpPr>
        <p:spPr>
          <a:xfrm>
            <a:off x="1032164" y="2128227"/>
            <a:ext cx="8543496"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Touch Sensor Module</a:t>
            </a:r>
            <a:r>
              <a:rPr lang="zh-CN" altLang="en-US" sz="2800" dirty="0">
                <a:latin typeface="+mj-ea"/>
                <a:ea typeface="+mj-ea"/>
                <a:cs typeface="+mj-ea"/>
                <a:sym typeface="+mn-ea"/>
              </a:rPr>
              <a:t>为</a:t>
            </a:r>
            <a:r>
              <a:rPr lang="en-US" altLang="zh-CN" sz="2800" dirty="0">
                <a:latin typeface="+mj-ea"/>
                <a:ea typeface="+mj-ea"/>
                <a:cs typeface="+mj-ea"/>
                <a:sym typeface="+mn-ea"/>
              </a:rPr>
              <a:t>Grove</a:t>
            </a:r>
            <a:r>
              <a:rPr lang="zh-CN" altLang="en-US" sz="2800" dirty="0">
                <a:latin typeface="+mj-ea"/>
                <a:ea typeface="+mj-ea"/>
                <a:cs typeface="+mj-ea"/>
                <a:sym typeface="+mn-ea"/>
              </a:rPr>
              <a:t>触摸传感器模块，它是基于电容感应的触摸开关模块，除了直接触摸</a:t>
            </a:r>
            <a:r>
              <a:rPr lang="en-US" altLang="zh-CN" sz="2800" dirty="0">
                <a:latin typeface="+mj-ea"/>
                <a:ea typeface="+mj-ea"/>
                <a:cs typeface="+mj-ea"/>
                <a:sym typeface="+mn-ea"/>
              </a:rPr>
              <a:t>Touch</a:t>
            </a:r>
            <a:r>
              <a:rPr lang="zh-CN" altLang="en-US" sz="2800" dirty="0">
                <a:latin typeface="+mj-ea"/>
                <a:ea typeface="+mj-ea"/>
                <a:cs typeface="+mj-ea"/>
                <a:sym typeface="+mn-ea"/>
              </a:rPr>
              <a:t>区域感应外，在该范围隔着一定厚度的塑料、玻璃等材料也可以感应到。模块输出脚可以与单片机</a:t>
            </a:r>
            <a:r>
              <a:rPr lang="en-US" altLang="zh-CN" sz="2800" dirty="0">
                <a:latin typeface="+mj-ea"/>
                <a:ea typeface="+mj-ea"/>
                <a:cs typeface="+mj-ea"/>
                <a:sym typeface="+mn-ea"/>
              </a:rPr>
              <a:t>IO</a:t>
            </a:r>
            <a:r>
              <a:rPr lang="zh-CN" altLang="en-US" sz="2800" dirty="0">
                <a:latin typeface="+mj-ea"/>
                <a:ea typeface="+mj-ea"/>
                <a:cs typeface="+mj-ea"/>
                <a:sym typeface="+mn-ea"/>
              </a:rPr>
              <a:t>口连接，也可以与</a:t>
            </a:r>
            <a:r>
              <a:rPr lang="en-US" altLang="zh-CN" sz="2800" dirty="0">
                <a:latin typeface="+mj-ea"/>
                <a:ea typeface="+mj-ea"/>
                <a:cs typeface="+mj-ea"/>
                <a:sym typeface="+mn-ea"/>
              </a:rPr>
              <a:t>Arduino</a:t>
            </a:r>
            <a:r>
              <a:rPr lang="zh-CN" altLang="en-US" sz="2800" dirty="0">
                <a:latin typeface="+mj-ea"/>
                <a:ea typeface="+mj-ea"/>
                <a:cs typeface="+mj-ea"/>
                <a:sym typeface="+mn-ea"/>
              </a:rPr>
              <a:t>主控板或者扩展板结合使用，制作有趣的互动作品。</a:t>
            </a:r>
          </a:p>
        </p:txBody>
      </p:sp>
    </p:spTree>
    <p:extLst>
      <p:ext uri="{BB962C8B-B14F-4D97-AF65-F5344CB8AC3E}">
        <p14:creationId xmlns:p14="http://schemas.microsoft.com/office/powerpoint/2010/main" val="382165274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557201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Touch Sensor Module</a:t>
            </a:r>
            <a:r>
              <a:rPr lang="zh-CN" altLang="en-US" sz="2800" dirty="0">
                <a:latin typeface="+mj-ea"/>
                <a:ea typeface="+mj-ea"/>
                <a:cs typeface="+mj-ea"/>
                <a:sym typeface="+mn-ea"/>
              </a:rPr>
              <a:t>电路如图所示</a:t>
            </a:r>
          </a:p>
        </p:txBody>
      </p:sp>
      <p:pic>
        <p:nvPicPr>
          <p:cNvPr id="8" name="图片 7">
            <a:extLst>
              <a:ext uri="{FF2B5EF4-FFF2-40B4-BE49-F238E27FC236}">
                <a16:creationId xmlns:a16="http://schemas.microsoft.com/office/drawing/2014/main" id="{764FE375-A9BE-4C14-89A8-440BFD3551FC}"/>
              </a:ext>
            </a:extLst>
          </p:cNvPr>
          <p:cNvPicPr/>
          <p:nvPr/>
        </p:nvPicPr>
        <p:blipFill>
          <a:blip r:embed="rId2"/>
          <a:stretch>
            <a:fillRect/>
          </a:stretch>
        </p:blipFill>
        <p:spPr>
          <a:xfrm>
            <a:off x="2709991" y="2150534"/>
            <a:ext cx="6772017" cy="4563975"/>
          </a:xfrm>
          <a:prstGeom prst="rect">
            <a:avLst/>
          </a:prstGeom>
          <a:noFill/>
          <a:ln w="9525">
            <a:noFill/>
          </a:ln>
        </p:spPr>
      </p:pic>
    </p:spTree>
    <p:extLst>
      <p:ext uri="{BB962C8B-B14F-4D97-AF65-F5344CB8AC3E}">
        <p14:creationId xmlns:p14="http://schemas.microsoft.com/office/powerpoint/2010/main" val="348239834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43708" y="1988840"/>
            <a:ext cx="4968553"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Touch Sensor Module</a:t>
            </a:r>
            <a:r>
              <a:rPr lang="zh-CN" altLang="en-US" sz="2800" dirty="0">
                <a:latin typeface="+mj-ea"/>
                <a:ea typeface="+mj-ea"/>
                <a:cs typeface="+mj-ea"/>
                <a:sym typeface="+mn-ea"/>
              </a:rPr>
              <a:t>模块的可视化命令仅有一条判断语句，即判断是否触摸上。</a:t>
            </a:r>
          </a:p>
        </p:txBody>
      </p:sp>
      <p:pic>
        <p:nvPicPr>
          <p:cNvPr id="8" name="图片 7">
            <a:extLst>
              <a:ext uri="{FF2B5EF4-FFF2-40B4-BE49-F238E27FC236}">
                <a16:creationId xmlns:a16="http://schemas.microsoft.com/office/drawing/2014/main" id="{CB1DB5CE-A1D5-4E83-ABDC-78699CDBC6FF}"/>
              </a:ext>
            </a:extLst>
          </p:cNvPr>
          <p:cNvPicPr/>
          <p:nvPr/>
        </p:nvPicPr>
        <p:blipFill>
          <a:blip r:embed="rId2"/>
          <a:stretch>
            <a:fillRect/>
          </a:stretch>
        </p:blipFill>
        <p:spPr>
          <a:xfrm>
            <a:off x="5389589" y="1558587"/>
            <a:ext cx="6431688" cy="3740826"/>
          </a:xfrm>
          <a:prstGeom prst="rect">
            <a:avLst/>
          </a:prstGeom>
          <a:noFill/>
          <a:ln w="9525">
            <a:noFill/>
          </a:ln>
        </p:spPr>
      </p:pic>
    </p:spTree>
    <p:extLst>
      <p:ext uri="{BB962C8B-B14F-4D97-AF65-F5344CB8AC3E}">
        <p14:creationId xmlns:p14="http://schemas.microsoft.com/office/powerpoint/2010/main" val="8907414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988840"/>
            <a:ext cx="4799856"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目标功能：该电路设计的目的是应用触摸传感器模块来控制</a:t>
            </a:r>
            <a:r>
              <a:rPr lang="en-US" altLang="zh-CN" sz="2800" dirty="0">
                <a:latin typeface="+mj-ea"/>
                <a:ea typeface="+mj-ea"/>
                <a:cs typeface="+mj-ea"/>
                <a:sym typeface="+mn-ea"/>
              </a:rPr>
              <a:t>LED</a:t>
            </a:r>
            <a:r>
              <a:rPr lang="zh-CN" altLang="en-US" sz="2800" dirty="0">
                <a:latin typeface="+mj-ea"/>
                <a:ea typeface="+mj-ea"/>
                <a:cs typeface="+mj-ea"/>
                <a:sym typeface="+mn-ea"/>
              </a:rPr>
              <a:t>灯的亮灭。系统由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Touch Sensor Module</a:t>
            </a:r>
            <a:r>
              <a:rPr lang="zh-CN" altLang="en-US" sz="2800" dirty="0">
                <a:latin typeface="+mj-ea"/>
                <a:ea typeface="+mj-ea"/>
                <a:cs typeface="+mj-ea"/>
                <a:sym typeface="+mn-ea"/>
              </a:rPr>
              <a:t>及两个</a:t>
            </a:r>
            <a:r>
              <a:rPr lang="en-US" altLang="zh-CN" sz="2800" dirty="0">
                <a:latin typeface="+mj-ea"/>
                <a:ea typeface="+mj-ea"/>
                <a:cs typeface="+mj-ea"/>
                <a:sym typeface="+mn-ea"/>
              </a:rPr>
              <a:t>LED</a:t>
            </a:r>
            <a:r>
              <a:rPr lang="zh-CN" altLang="en-US" sz="2800" dirty="0">
                <a:latin typeface="+mj-ea"/>
                <a:ea typeface="+mj-ea"/>
                <a:cs typeface="+mj-ea"/>
                <a:sym typeface="+mn-ea"/>
              </a:rPr>
              <a:t>模块构成。</a:t>
            </a:r>
          </a:p>
        </p:txBody>
      </p:sp>
      <p:pic>
        <p:nvPicPr>
          <p:cNvPr id="7" name="图片 6">
            <a:extLst>
              <a:ext uri="{FF2B5EF4-FFF2-40B4-BE49-F238E27FC236}">
                <a16:creationId xmlns:a16="http://schemas.microsoft.com/office/drawing/2014/main" id="{D2ED22DC-358C-46FC-8346-0DC2D5F7AF2F}"/>
              </a:ext>
            </a:extLst>
          </p:cNvPr>
          <p:cNvPicPr/>
          <p:nvPr/>
        </p:nvPicPr>
        <p:blipFill>
          <a:blip r:embed="rId2"/>
          <a:stretch>
            <a:fillRect/>
          </a:stretch>
        </p:blipFill>
        <p:spPr>
          <a:xfrm>
            <a:off x="4799855" y="1988840"/>
            <a:ext cx="7089841" cy="3894208"/>
          </a:xfrm>
          <a:prstGeom prst="rect">
            <a:avLst/>
          </a:prstGeom>
          <a:noFill/>
          <a:ln w="9525">
            <a:noFill/>
          </a:ln>
        </p:spPr>
      </p:pic>
    </p:spTree>
    <p:extLst>
      <p:ext uri="{BB962C8B-B14F-4D97-AF65-F5344CB8AC3E}">
        <p14:creationId xmlns:p14="http://schemas.microsoft.com/office/powerpoint/2010/main" val="5078364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CCBC759-E145-482F-934F-92D269465C82}"/>
              </a:ext>
            </a:extLst>
          </p:cNvPr>
          <p:cNvPicPr/>
          <p:nvPr/>
        </p:nvPicPr>
        <p:blipFill>
          <a:blip r:embed="rId2"/>
          <a:stretch>
            <a:fillRect/>
          </a:stretch>
        </p:blipFill>
        <p:spPr>
          <a:xfrm>
            <a:off x="5447928" y="1412777"/>
            <a:ext cx="6059230" cy="4602329"/>
          </a:xfrm>
          <a:prstGeom prst="rect">
            <a:avLst/>
          </a:prstGeom>
        </p:spPr>
      </p:pic>
    </p:spTree>
    <p:extLst>
      <p:ext uri="{BB962C8B-B14F-4D97-AF65-F5344CB8AC3E}">
        <p14:creationId xmlns:p14="http://schemas.microsoft.com/office/powerpoint/2010/main" val="23047405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3974356"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当触摸到感器时，使</a:t>
            </a:r>
            <a:r>
              <a:rPr lang="en-US" altLang="zh-CN" sz="2800" dirty="0">
                <a:latin typeface="+mj-ea"/>
                <a:ea typeface="+mj-ea"/>
                <a:cs typeface="+mj-ea"/>
                <a:sym typeface="+mn-ea"/>
              </a:rPr>
              <a:t>LED1</a:t>
            </a:r>
            <a:r>
              <a:rPr lang="zh-CN" altLang="en-US" sz="2800" dirty="0">
                <a:latin typeface="+mj-ea"/>
                <a:ea typeface="+mj-ea"/>
                <a:cs typeface="+mj-ea"/>
                <a:sym typeface="+mn-ea"/>
              </a:rPr>
              <a:t>亮，</a:t>
            </a:r>
            <a:r>
              <a:rPr lang="en-US" altLang="zh-CN" sz="2800" dirty="0">
                <a:latin typeface="+mj-ea"/>
                <a:ea typeface="+mj-ea"/>
                <a:cs typeface="+mj-ea"/>
                <a:sym typeface="+mn-ea"/>
              </a:rPr>
              <a:t>LED2</a:t>
            </a:r>
            <a:r>
              <a:rPr lang="zh-CN" altLang="en-US" sz="2800" dirty="0">
                <a:latin typeface="+mj-ea"/>
                <a:ea typeface="+mj-ea"/>
                <a:cs typeface="+mj-ea"/>
                <a:sym typeface="+mn-ea"/>
              </a:rPr>
              <a:t>灭</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EBC24645-3EDF-42B9-A3DD-0F241EC417FE}"/>
              </a:ext>
            </a:extLst>
          </p:cNvPr>
          <p:cNvPicPr/>
          <p:nvPr/>
        </p:nvPicPr>
        <p:blipFill>
          <a:blip r:embed="rId2"/>
          <a:stretch>
            <a:fillRect/>
          </a:stretch>
        </p:blipFill>
        <p:spPr>
          <a:xfrm>
            <a:off x="6096000" y="1484784"/>
            <a:ext cx="4766444" cy="4922757"/>
          </a:xfrm>
          <a:prstGeom prst="rect">
            <a:avLst/>
          </a:prstGeom>
          <a:noFill/>
          <a:ln w="9525">
            <a:noFill/>
          </a:ln>
        </p:spPr>
      </p:pic>
    </p:spTree>
    <p:extLst>
      <p:ext uri="{BB962C8B-B14F-4D97-AF65-F5344CB8AC3E}">
        <p14:creationId xmlns:p14="http://schemas.microsoft.com/office/powerpoint/2010/main" val="8630501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3974356"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当没有触摸都传感器时，使</a:t>
            </a:r>
            <a:r>
              <a:rPr lang="en-US" altLang="zh-CN" sz="2800" dirty="0">
                <a:latin typeface="+mj-ea"/>
                <a:ea typeface="+mj-ea"/>
                <a:cs typeface="+mj-ea"/>
                <a:sym typeface="+mn-ea"/>
              </a:rPr>
              <a:t>LED1</a:t>
            </a:r>
            <a:r>
              <a:rPr lang="zh-CN" altLang="en-US" sz="2800" dirty="0">
                <a:latin typeface="+mj-ea"/>
                <a:ea typeface="+mj-ea"/>
                <a:cs typeface="+mj-ea"/>
                <a:sym typeface="+mn-ea"/>
              </a:rPr>
              <a:t>灭，</a:t>
            </a:r>
            <a:r>
              <a:rPr lang="en-US" altLang="zh-CN" sz="2800" dirty="0">
                <a:latin typeface="+mj-ea"/>
                <a:ea typeface="+mj-ea"/>
                <a:cs typeface="+mj-ea"/>
                <a:sym typeface="+mn-ea"/>
              </a:rPr>
              <a:t>LED2</a:t>
            </a:r>
            <a:r>
              <a:rPr lang="zh-CN" altLang="en-US" sz="2800" dirty="0">
                <a:latin typeface="+mj-ea"/>
                <a:ea typeface="+mj-ea"/>
                <a:cs typeface="+mj-ea"/>
                <a:sym typeface="+mn-ea"/>
              </a:rPr>
              <a:t>亮</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59BBD0FB-B136-403F-8FBC-953FF32BC260}"/>
              </a:ext>
            </a:extLst>
          </p:cNvPr>
          <p:cNvPicPr/>
          <p:nvPr/>
        </p:nvPicPr>
        <p:blipFill>
          <a:blip r:embed="rId2"/>
          <a:stretch>
            <a:fillRect/>
          </a:stretch>
        </p:blipFill>
        <p:spPr>
          <a:xfrm>
            <a:off x="6096000" y="1219200"/>
            <a:ext cx="4984884" cy="5277695"/>
          </a:xfrm>
          <a:prstGeom prst="rect">
            <a:avLst/>
          </a:prstGeom>
          <a:noFill/>
          <a:ln w="9525">
            <a:noFill/>
          </a:ln>
        </p:spPr>
      </p:pic>
    </p:spTree>
    <p:extLst>
      <p:ext uri="{BB962C8B-B14F-4D97-AF65-F5344CB8AC3E}">
        <p14:creationId xmlns:p14="http://schemas.microsoft.com/office/powerpoint/2010/main" val="300500043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3.3.22  Grove Ultrasonic Ranger Module</a:t>
            </a:r>
            <a:endParaRPr lang="en-US" altLang="zh-CN" sz="4000" dirty="0">
              <a:solidFill>
                <a:srgbClr val="20517C"/>
              </a:solidFill>
              <a:sym typeface="+mn-ea"/>
            </a:endParaRPr>
          </a:p>
        </p:txBody>
      </p:sp>
    </p:spTree>
    <p:extLst>
      <p:ext uri="{BB962C8B-B14F-4D97-AF65-F5344CB8AC3E}">
        <p14:creationId xmlns:p14="http://schemas.microsoft.com/office/powerpoint/2010/main" val="316774323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127448" y="332656"/>
            <a:ext cx="9361040" cy="698500"/>
          </a:xfrm>
        </p:spPr>
        <p:txBody>
          <a:bodyPr/>
          <a:lstStyle/>
          <a:p>
            <a:pPr marL="0" indent="0" algn="ctr">
              <a:buNone/>
            </a:pPr>
            <a:r>
              <a:rPr lang="en-US" altLang="zh-CN" sz="4400" dirty="0">
                <a:latin typeface="+mj-ea"/>
                <a:ea typeface="+mj-ea"/>
                <a:cs typeface="+mj-ea"/>
                <a:sym typeface="+mn-ea"/>
              </a:rPr>
              <a:t>Grove Ultrasonic Ranger Module</a:t>
            </a:r>
            <a:endParaRPr lang="en-US" altLang="zh-CN" sz="4400" dirty="0">
              <a:sym typeface="+mn-ea"/>
            </a:endParaRPr>
          </a:p>
        </p:txBody>
      </p:sp>
      <p:sp>
        <p:nvSpPr>
          <p:cNvPr id="23" name="矩形 22"/>
          <p:cNvSpPr/>
          <p:nvPr/>
        </p:nvSpPr>
        <p:spPr>
          <a:xfrm>
            <a:off x="1944992" y="1700808"/>
            <a:ext cx="8543496" cy="454053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Ultrasonic Ranger Module</a:t>
            </a:r>
            <a:r>
              <a:rPr lang="zh-CN" altLang="en-US" sz="2800" dirty="0">
                <a:latin typeface="+mj-ea"/>
                <a:ea typeface="+mj-ea"/>
                <a:cs typeface="+mj-ea"/>
                <a:sym typeface="+mn-ea"/>
              </a:rPr>
              <a:t>是</a:t>
            </a:r>
            <a:r>
              <a:rPr lang="en-US" altLang="zh-CN" sz="2800" dirty="0">
                <a:latin typeface="+mj-ea"/>
                <a:ea typeface="+mj-ea"/>
                <a:cs typeface="+mj-ea"/>
                <a:sym typeface="+mn-ea"/>
              </a:rPr>
              <a:t>Grove</a:t>
            </a:r>
            <a:r>
              <a:rPr lang="zh-CN" altLang="en-US" sz="2800" dirty="0">
                <a:latin typeface="+mj-ea"/>
                <a:ea typeface="+mj-ea"/>
                <a:cs typeface="+mj-ea"/>
                <a:sym typeface="+mn-ea"/>
              </a:rPr>
              <a:t>超声波测距模块，它有好多种类型，目前比较常用的有</a:t>
            </a:r>
            <a:r>
              <a:rPr lang="en-US" altLang="zh-CN" sz="2800" dirty="0">
                <a:latin typeface="+mj-ea"/>
                <a:ea typeface="+mj-ea"/>
                <a:cs typeface="+mj-ea"/>
                <a:sym typeface="+mn-ea"/>
              </a:rPr>
              <a:t>URM37</a:t>
            </a:r>
            <a:r>
              <a:rPr lang="zh-CN" altLang="en-US" sz="2800" dirty="0">
                <a:latin typeface="+mj-ea"/>
                <a:ea typeface="+mj-ea"/>
                <a:cs typeface="+mj-ea"/>
                <a:sym typeface="+mn-ea"/>
              </a:rPr>
              <a:t>超声波传感器，默认是</a:t>
            </a:r>
            <a:r>
              <a:rPr lang="en-US" altLang="zh-CN" sz="2800" dirty="0">
                <a:latin typeface="+mj-ea"/>
                <a:ea typeface="+mj-ea"/>
                <a:cs typeface="+mj-ea"/>
                <a:sym typeface="+mn-ea"/>
              </a:rPr>
              <a:t>232</a:t>
            </a:r>
            <a:r>
              <a:rPr lang="zh-CN" altLang="en-US" sz="2800" dirty="0">
                <a:latin typeface="+mj-ea"/>
                <a:ea typeface="+mj-ea"/>
                <a:cs typeface="+mj-ea"/>
                <a:sym typeface="+mn-ea"/>
              </a:rPr>
              <a:t>接口，可以调为</a:t>
            </a:r>
            <a:r>
              <a:rPr lang="en-US" altLang="zh-CN" sz="2800" dirty="0">
                <a:latin typeface="+mj-ea"/>
                <a:ea typeface="+mj-ea"/>
                <a:cs typeface="+mj-ea"/>
                <a:sym typeface="+mn-ea"/>
              </a:rPr>
              <a:t>TTL</a:t>
            </a:r>
            <a:r>
              <a:rPr lang="zh-CN" altLang="en-US" sz="2800" dirty="0">
                <a:latin typeface="+mj-ea"/>
                <a:ea typeface="+mj-ea"/>
                <a:cs typeface="+mj-ea"/>
                <a:sym typeface="+mn-ea"/>
              </a:rPr>
              <a:t>接口；</a:t>
            </a:r>
            <a:r>
              <a:rPr lang="en-US" altLang="zh-CN" sz="2800" dirty="0">
                <a:latin typeface="+mj-ea"/>
                <a:ea typeface="+mj-ea"/>
                <a:cs typeface="+mj-ea"/>
                <a:sym typeface="+mn-ea"/>
              </a:rPr>
              <a:t>URM05</a:t>
            </a:r>
            <a:r>
              <a:rPr lang="zh-CN" altLang="en-US" sz="2800" dirty="0">
                <a:latin typeface="+mj-ea"/>
                <a:ea typeface="+mj-ea"/>
                <a:cs typeface="+mj-ea"/>
                <a:sym typeface="+mn-ea"/>
              </a:rPr>
              <a:t>大功率超声波传感器测试距离能到</a:t>
            </a:r>
            <a:r>
              <a:rPr lang="en-US" altLang="zh-CN" sz="2800" dirty="0">
                <a:latin typeface="+mj-ea"/>
                <a:ea typeface="+mj-ea"/>
                <a:cs typeface="+mj-ea"/>
                <a:sym typeface="+mn-ea"/>
              </a:rPr>
              <a:t>10</a:t>
            </a:r>
            <a:r>
              <a:rPr lang="zh-CN" altLang="en-US" sz="2800" dirty="0">
                <a:latin typeface="+mj-ea"/>
                <a:ea typeface="+mj-ea"/>
                <a:cs typeface="+mj-ea"/>
                <a:sym typeface="+mn-ea"/>
              </a:rPr>
              <a:t>米，算是目前来说测试距离比较远的一款了，另外还有比较常用的国外的几款</a:t>
            </a:r>
            <a:r>
              <a:rPr lang="en-US" altLang="zh-CN" sz="2800" dirty="0">
                <a:latin typeface="+mj-ea"/>
                <a:ea typeface="+mj-ea"/>
                <a:cs typeface="+mj-ea"/>
                <a:sym typeface="+mn-ea"/>
              </a:rPr>
              <a:t>SRF</a:t>
            </a:r>
            <a:r>
              <a:rPr lang="zh-CN" altLang="en-US" sz="2800" dirty="0">
                <a:latin typeface="+mj-ea"/>
                <a:ea typeface="+mj-ea"/>
                <a:cs typeface="+mj-ea"/>
                <a:sym typeface="+mn-ea"/>
              </a:rPr>
              <a:t>系列的超声波模块，目前的超声波模块精度能到</a:t>
            </a:r>
            <a:r>
              <a:rPr lang="en-US" altLang="zh-CN" sz="2800" dirty="0">
                <a:latin typeface="+mj-ea"/>
                <a:ea typeface="+mj-ea"/>
                <a:cs typeface="+mj-ea"/>
                <a:sym typeface="+mn-ea"/>
              </a:rPr>
              <a:t>1cm</a:t>
            </a:r>
            <a:r>
              <a:rPr lang="zh-CN" altLang="en-US" sz="2800" dirty="0">
                <a:latin typeface="+mj-ea"/>
                <a:ea typeface="+mj-ea"/>
                <a:cs typeface="+mj-ea"/>
                <a:sym typeface="+mn-ea"/>
              </a:rPr>
              <a:t>。</a:t>
            </a:r>
          </a:p>
        </p:txBody>
      </p:sp>
    </p:spTree>
    <p:extLst>
      <p:ext uri="{BB962C8B-B14F-4D97-AF65-F5344CB8AC3E}">
        <p14:creationId xmlns:p14="http://schemas.microsoft.com/office/powerpoint/2010/main" val="1744052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可视化子程序如图所示：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4C45CE1E-B095-4E44-BB23-D3C77EAA4F21}"/>
              </a:ext>
            </a:extLst>
          </p:cNvPr>
          <p:cNvPicPr/>
          <p:nvPr/>
        </p:nvPicPr>
        <p:blipFill>
          <a:blip r:embed="rId2"/>
          <a:stretch>
            <a:fillRect/>
          </a:stretch>
        </p:blipFill>
        <p:spPr>
          <a:xfrm>
            <a:off x="5303912" y="1744054"/>
            <a:ext cx="5184576" cy="4510961"/>
          </a:xfrm>
          <a:prstGeom prst="rect">
            <a:avLst/>
          </a:prstGeom>
        </p:spPr>
      </p:pic>
    </p:spTree>
    <p:extLst>
      <p:ext uri="{BB962C8B-B14F-4D97-AF65-F5344CB8AC3E}">
        <p14:creationId xmlns:p14="http://schemas.microsoft.com/office/powerpoint/2010/main" val="412724134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30510864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Ultrasonic Ranger Module</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84EB8BA9-3AED-4F6B-8F0F-42BAE0EF90F4}"/>
              </a:ext>
            </a:extLst>
          </p:cNvPr>
          <p:cNvPicPr/>
          <p:nvPr/>
        </p:nvPicPr>
        <p:blipFill>
          <a:blip r:embed="rId2"/>
          <a:stretch>
            <a:fillRect/>
          </a:stretch>
        </p:blipFill>
        <p:spPr>
          <a:xfrm>
            <a:off x="2751861" y="2587813"/>
            <a:ext cx="6688277" cy="3647147"/>
          </a:xfrm>
          <a:prstGeom prst="rect">
            <a:avLst/>
          </a:prstGeom>
          <a:noFill/>
          <a:ln w="9525">
            <a:noFill/>
          </a:ln>
        </p:spPr>
      </p:pic>
    </p:spTree>
    <p:extLst>
      <p:ext uri="{BB962C8B-B14F-4D97-AF65-F5344CB8AC3E}">
        <p14:creationId xmlns:p14="http://schemas.microsoft.com/office/powerpoint/2010/main" val="37529467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43708" y="1988840"/>
            <a:ext cx="4968553"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Ultrasonic Ranger Module</a:t>
            </a:r>
            <a:r>
              <a:rPr lang="zh-CN" altLang="en-US" sz="2800" dirty="0">
                <a:latin typeface="+mj-ea"/>
                <a:ea typeface="+mj-ea"/>
                <a:cs typeface="+mj-ea"/>
                <a:sym typeface="+mn-ea"/>
              </a:rPr>
              <a:t>模块的可视化命令包括：以厘米为单位读取距离和以英寸为单位读取距离。</a:t>
            </a:r>
          </a:p>
        </p:txBody>
      </p:sp>
      <p:pic>
        <p:nvPicPr>
          <p:cNvPr id="7" name="图片 6">
            <a:extLst>
              <a:ext uri="{FF2B5EF4-FFF2-40B4-BE49-F238E27FC236}">
                <a16:creationId xmlns:a16="http://schemas.microsoft.com/office/drawing/2014/main" id="{D6CFA874-F644-4AF5-9589-68292DE7D24E}"/>
              </a:ext>
            </a:extLst>
          </p:cNvPr>
          <p:cNvPicPr/>
          <p:nvPr/>
        </p:nvPicPr>
        <p:blipFill>
          <a:blip r:embed="rId2"/>
          <a:stretch>
            <a:fillRect/>
          </a:stretch>
        </p:blipFill>
        <p:spPr>
          <a:xfrm>
            <a:off x="6090261" y="1988840"/>
            <a:ext cx="5942409" cy="3701431"/>
          </a:xfrm>
          <a:prstGeom prst="rect">
            <a:avLst/>
          </a:prstGeom>
          <a:noFill/>
          <a:ln w="9525">
            <a:noFill/>
          </a:ln>
        </p:spPr>
      </p:pic>
    </p:spTree>
    <p:extLst>
      <p:ext uri="{BB962C8B-B14F-4D97-AF65-F5344CB8AC3E}">
        <p14:creationId xmlns:p14="http://schemas.microsoft.com/office/powerpoint/2010/main" val="22944742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7938" y="1268760"/>
            <a:ext cx="6068061" cy="5186869"/>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目标功能：该电路设计的目的是将超声波传感器测得的距离值传递到</a:t>
            </a:r>
            <a:r>
              <a:rPr lang="en-US" altLang="zh-CN" sz="2800" dirty="0">
                <a:latin typeface="+mj-ea"/>
                <a:ea typeface="+mj-ea"/>
                <a:cs typeface="+mj-ea"/>
                <a:sym typeface="+mn-ea"/>
              </a:rPr>
              <a:t>I2C</a:t>
            </a:r>
            <a:r>
              <a:rPr lang="zh-CN" altLang="en-US" sz="2800" dirty="0">
                <a:latin typeface="+mj-ea"/>
                <a:ea typeface="+mj-ea"/>
                <a:cs typeface="+mj-ea"/>
                <a:sym typeface="+mn-ea"/>
              </a:rPr>
              <a:t>液晶显示模块传和</a:t>
            </a:r>
            <a:r>
              <a:rPr lang="en-US" altLang="zh-CN" sz="2800" dirty="0">
                <a:latin typeface="+mj-ea"/>
                <a:ea typeface="+mj-ea"/>
                <a:cs typeface="+mj-ea"/>
                <a:sym typeface="+mn-ea"/>
              </a:rPr>
              <a:t>Grove</a:t>
            </a:r>
            <a:r>
              <a:rPr lang="zh-CN" altLang="en-US" sz="2800" dirty="0">
                <a:latin typeface="+mj-ea"/>
                <a:ea typeface="+mj-ea"/>
                <a:cs typeface="+mj-ea"/>
                <a:sym typeface="+mn-ea"/>
              </a:rPr>
              <a:t>终端模块上并将距离值显示到</a:t>
            </a:r>
            <a:r>
              <a:rPr lang="en-US" altLang="zh-CN" sz="2800" dirty="0">
                <a:latin typeface="+mj-ea"/>
                <a:ea typeface="+mj-ea"/>
                <a:cs typeface="+mj-ea"/>
                <a:sym typeface="+mn-ea"/>
              </a:rPr>
              <a:t>I2C</a:t>
            </a:r>
            <a:r>
              <a:rPr lang="zh-CN" altLang="en-US" sz="2800" dirty="0">
                <a:latin typeface="+mj-ea"/>
                <a:ea typeface="+mj-ea"/>
                <a:cs typeface="+mj-ea"/>
                <a:sym typeface="+mn-ea"/>
              </a:rPr>
              <a:t>显示液晶模块和</a:t>
            </a:r>
            <a:r>
              <a:rPr lang="en-US" altLang="zh-CN" sz="2800" dirty="0">
                <a:latin typeface="+mj-ea"/>
                <a:ea typeface="+mj-ea"/>
                <a:cs typeface="+mj-ea"/>
                <a:sym typeface="+mn-ea"/>
              </a:rPr>
              <a:t>Grove</a:t>
            </a:r>
            <a:r>
              <a:rPr lang="zh-CN" altLang="en-US" sz="2800" dirty="0">
                <a:latin typeface="+mj-ea"/>
                <a:ea typeface="+mj-ea"/>
                <a:cs typeface="+mj-ea"/>
                <a:sym typeface="+mn-ea"/>
              </a:rPr>
              <a:t>终端模块上。系统由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Ultrasonic Ranger Module</a:t>
            </a:r>
            <a:r>
              <a:rPr lang="zh-CN" altLang="en-US" sz="2800" dirty="0">
                <a:latin typeface="+mj-ea"/>
                <a:ea typeface="+mj-ea"/>
                <a:cs typeface="+mj-ea"/>
                <a:sym typeface="+mn-ea"/>
              </a:rPr>
              <a:t>、</a:t>
            </a:r>
            <a:r>
              <a:rPr lang="en-US" altLang="zh-CN" sz="2800" dirty="0">
                <a:latin typeface="+mj-ea"/>
                <a:ea typeface="+mj-ea"/>
                <a:cs typeface="+mj-ea"/>
                <a:sym typeface="+mn-ea"/>
              </a:rPr>
              <a:t>Grove</a:t>
            </a:r>
            <a:r>
              <a:rPr lang="zh-CN" altLang="en-US" sz="2800" dirty="0">
                <a:latin typeface="+mj-ea"/>
                <a:ea typeface="+mj-ea"/>
                <a:cs typeface="+mj-ea"/>
                <a:sym typeface="+mn-ea"/>
              </a:rPr>
              <a:t>终端模块及</a:t>
            </a:r>
            <a:r>
              <a:rPr lang="en-US" altLang="zh-CN" sz="2800" dirty="0">
                <a:latin typeface="+mj-ea"/>
                <a:ea typeface="+mj-ea"/>
                <a:cs typeface="+mj-ea"/>
                <a:sym typeface="+mn-ea"/>
              </a:rPr>
              <a:t>I2C</a:t>
            </a:r>
            <a:r>
              <a:rPr lang="zh-CN" altLang="en-US" sz="2800" dirty="0">
                <a:latin typeface="+mj-ea"/>
                <a:ea typeface="+mj-ea"/>
                <a:cs typeface="+mj-ea"/>
                <a:sym typeface="+mn-ea"/>
              </a:rPr>
              <a:t>液晶显示模块构成。</a:t>
            </a:r>
          </a:p>
        </p:txBody>
      </p:sp>
      <p:pic>
        <p:nvPicPr>
          <p:cNvPr id="8" name="图片 7">
            <a:extLst>
              <a:ext uri="{FF2B5EF4-FFF2-40B4-BE49-F238E27FC236}">
                <a16:creationId xmlns:a16="http://schemas.microsoft.com/office/drawing/2014/main" id="{8AA33B58-58F7-4012-9D1A-9004188602AF}"/>
              </a:ext>
            </a:extLst>
          </p:cNvPr>
          <p:cNvPicPr/>
          <p:nvPr/>
        </p:nvPicPr>
        <p:blipFill>
          <a:blip r:embed="rId2"/>
          <a:stretch>
            <a:fillRect/>
          </a:stretch>
        </p:blipFill>
        <p:spPr>
          <a:xfrm>
            <a:off x="6095998" y="1991677"/>
            <a:ext cx="5832649" cy="3188937"/>
          </a:xfrm>
          <a:prstGeom prst="rect">
            <a:avLst/>
          </a:prstGeom>
          <a:noFill/>
          <a:ln w="9525">
            <a:noFill/>
          </a:ln>
        </p:spPr>
      </p:pic>
    </p:spTree>
    <p:extLst>
      <p:ext uri="{BB962C8B-B14F-4D97-AF65-F5344CB8AC3E}">
        <p14:creationId xmlns:p14="http://schemas.microsoft.com/office/powerpoint/2010/main" val="22941624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BF8DD19-5989-4FB8-B3FA-A742197F66F5}"/>
              </a:ext>
            </a:extLst>
          </p:cNvPr>
          <p:cNvPicPr/>
          <p:nvPr/>
        </p:nvPicPr>
        <p:blipFill>
          <a:blip r:embed="rId2"/>
          <a:stretch>
            <a:fillRect/>
          </a:stretch>
        </p:blipFill>
        <p:spPr>
          <a:xfrm>
            <a:off x="4655840" y="1495712"/>
            <a:ext cx="6264696" cy="5093967"/>
          </a:xfrm>
          <a:prstGeom prst="rect">
            <a:avLst/>
          </a:prstGeom>
          <a:noFill/>
          <a:ln w="9525">
            <a:noFill/>
          </a:ln>
        </p:spPr>
      </p:pic>
    </p:spTree>
    <p:extLst>
      <p:ext uri="{BB962C8B-B14F-4D97-AF65-F5344CB8AC3E}">
        <p14:creationId xmlns:p14="http://schemas.microsoft.com/office/powerpoint/2010/main" val="21566255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3974356"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当超声波传感器采集到的距离为</a:t>
            </a:r>
            <a:r>
              <a:rPr lang="en-US" altLang="zh-CN" sz="2800" dirty="0">
                <a:latin typeface="+mj-ea"/>
                <a:ea typeface="+mj-ea"/>
                <a:cs typeface="+mj-ea"/>
                <a:sym typeface="+mn-ea"/>
              </a:rPr>
              <a:t>380cm</a:t>
            </a:r>
            <a:r>
              <a:rPr lang="zh-CN" altLang="en-US" sz="2800" dirty="0">
                <a:latin typeface="+mj-ea"/>
                <a:ea typeface="+mj-ea"/>
                <a:cs typeface="+mj-ea"/>
                <a:sym typeface="+mn-ea"/>
              </a:rPr>
              <a:t>时，在液晶显示屏上显示距离值为</a:t>
            </a:r>
            <a:r>
              <a:rPr lang="en-US" altLang="zh-CN" sz="2800" dirty="0">
                <a:latin typeface="+mj-ea"/>
                <a:ea typeface="+mj-ea"/>
                <a:cs typeface="+mj-ea"/>
                <a:sym typeface="+mn-ea"/>
              </a:rPr>
              <a:t>381cm</a:t>
            </a:r>
            <a:r>
              <a:rPr lang="zh-CN" altLang="en-US" sz="2800" dirty="0">
                <a:latin typeface="+mj-ea"/>
                <a:ea typeface="+mj-ea"/>
                <a:cs typeface="+mj-ea"/>
                <a:sym typeface="+mn-ea"/>
              </a:rPr>
              <a:t>，这是因为精度为</a:t>
            </a:r>
            <a:r>
              <a:rPr lang="en-US" altLang="zh-CN" sz="2800" dirty="0">
                <a:latin typeface="+mj-ea"/>
                <a:ea typeface="+mj-ea"/>
                <a:cs typeface="+mj-ea"/>
                <a:sym typeface="+mn-ea"/>
              </a:rPr>
              <a:t>1cm</a:t>
            </a:r>
            <a:r>
              <a:rPr lang="zh-CN" altLang="en-US" sz="2800" dirty="0">
                <a:latin typeface="+mj-ea"/>
                <a:ea typeface="+mj-ea"/>
                <a:cs typeface="+mj-ea"/>
                <a:sym typeface="+mn-ea"/>
              </a:rPr>
              <a:t>，</a:t>
            </a:r>
            <a:r>
              <a:rPr lang="en-US" altLang="zh-CN" sz="2800" dirty="0">
                <a:latin typeface="+mj-ea"/>
                <a:ea typeface="+mj-ea"/>
                <a:cs typeface="+mj-ea"/>
                <a:sym typeface="+mn-ea"/>
              </a:rPr>
              <a:t>Grove</a:t>
            </a:r>
            <a:r>
              <a:rPr lang="zh-CN" altLang="en-US" sz="2800" dirty="0">
                <a:latin typeface="+mj-ea"/>
                <a:ea typeface="+mj-ea"/>
                <a:cs typeface="+mj-ea"/>
                <a:sym typeface="+mn-ea"/>
              </a:rPr>
              <a:t>终端上交替显示</a:t>
            </a:r>
            <a:r>
              <a:rPr lang="en-US" altLang="zh-CN" sz="2800" dirty="0">
                <a:latin typeface="+mj-ea"/>
                <a:ea typeface="+mj-ea"/>
                <a:cs typeface="+mj-ea"/>
                <a:sym typeface="+mn-ea"/>
              </a:rPr>
              <a:t>380cm</a:t>
            </a:r>
            <a:r>
              <a:rPr lang="zh-CN" altLang="en-US" sz="2800" dirty="0">
                <a:latin typeface="+mj-ea"/>
                <a:ea typeface="+mj-ea"/>
                <a:cs typeface="+mj-ea"/>
                <a:sym typeface="+mn-ea"/>
              </a:rPr>
              <a:t>和</a:t>
            </a:r>
            <a:r>
              <a:rPr lang="en-US" altLang="zh-CN" sz="2800" dirty="0">
                <a:latin typeface="+mj-ea"/>
                <a:ea typeface="+mj-ea"/>
                <a:cs typeface="+mj-ea"/>
                <a:sym typeface="+mn-ea"/>
              </a:rPr>
              <a:t>381cm</a:t>
            </a:r>
            <a:r>
              <a:rPr lang="zh-CN" altLang="en-US" sz="2800" dirty="0">
                <a:latin typeface="+mj-ea"/>
                <a:ea typeface="+mj-ea"/>
                <a:cs typeface="+mj-ea"/>
                <a:sym typeface="+mn-ea"/>
              </a:rPr>
              <a:t>。</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917EC17A-9CD3-4BD5-B883-2B9955A8335B}"/>
              </a:ext>
            </a:extLst>
          </p:cNvPr>
          <p:cNvPicPr/>
          <p:nvPr/>
        </p:nvPicPr>
        <p:blipFill>
          <a:blip r:embed="rId2"/>
          <a:stretch>
            <a:fillRect/>
          </a:stretch>
        </p:blipFill>
        <p:spPr>
          <a:xfrm>
            <a:off x="4296363" y="2265500"/>
            <a:ext cx="3311805" cy="2752513"/>
          </a:xfrm>
          <a:prstGeom prst="rect">
            <a:avLst/>
          </a:prstGeom>
          <a:noFill/>
          <a:ln w="9525">
            <a:noFill/>
          </a:ln>
        </p:spPr>
      </p:pic>
      <p:pic>
        <p:nvPicPr>
          <p:cNvPr id="12" name="图片 11">
            <a:extLst>
              <a:ext uri="{FF2B5EF4-FFF2-40B4-BE49-F238E27FC236}">
                <a16:creationId xmlns:a16="http://schemas.microsoft.com/office/drawing/2014/main" id="{FDE8154C-0155-494B-9804-ACE5FCA37213}"/>
              </a:ext>
            </a:extLst>
          </p:cNvPr>
          <p:cNvPicPr/>
          <p:nvPr/>
        </p:nvPicPr>
        <p:blipFill>
          <a:blip r:embed="rId3"/>
          <a:stretch>
            <a:fillRect/>
          </a:stretch>
        </p:blipFill>
        <p:spPr>
          <a:xfrm>
            <a:off x="7709241" y="2330457"/>
            <a:ext cx="4446018" cy="2610712"/>
          </a:xfrm>
          <a:prstGeom prst="rect">
            <a:avLst/>
          </a:prstGeom>
          <a:noFill/>
          <a:ln w="9525">
            <a:noFill/>
          </a:ln>
        </p:spPr>
      </p:pic>
    </p:spTree>
    <p:extLst>
      <p:ext uri="{BB962C8B-B14F-4D97-AF65-F5344CB8AC3E}">
        <p14:creationId xmlns:p14="http://schemas.microsoft.com/office/powerpoint/2010/main" val="12085185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3974356"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当超声波传感器采集到的距离为</a:t>
            </a:r>
            <a:r>
              <a:rPr lang="en-US" altLang="zh-CN" sz="2800" dirty="0">
                <a:latin typeface="+mj-ea"/>
                <a:ea typeface="+mj-ea"/>
                <a:cs typeface="+mj-ea"/>
                <a:sym typeface="+mn-ea"/>
              </a:rPr>
              <a:t>414cm</a:t>
            </a:r>
            <a:r>
              <a:rPr lang="zh-CN" altLang="en-US" sz="2800" dirty="0">
                <a:latin typeface="+mj-ea"/>
                <a:ea typeface="+mj-ea"/>
                <a:cs typeface="+mj-ea"/>
                <a:sym typeface="+mn-ea"/>
              </a:rPr>
              <a:t>时，由于大于</a:t>
            </a:r>
            <a:r>
              <a:rPr lang="en-US" altLang="zh-CN" sz="2800" dirty="0">
                <a:latin typeface="+mj-ea"/>
                <a:ea typeface="+mj-ea"/>
                <a:cs typeface="+mj-ea"/>
                <a:sym typeface="+mn-ea"/>
              </a:rPr>
              <a:t>400cm</a:t>
            </a:r>
            <a:r>
              <a:rPr lang="zh-CN" altLang="en-US" sz="2800" dirty="0">
                <a:latin typeface="+mj-ea"/>
                <a:ea typeface="+mj-ea"/>
                <a:cs typeface="+mj-ea"/>
                <a:sym typeface="+mn-ea"/>
              </a:rPr>
              <a:t>，在液晶显示屏上显示“</a:t>
            </a:r>
            <a:r>
              <a:rPr lang="en-US" altLang="zh-CN" sz="2800" dirty="0">
                <a:latin typeface="+mj-ea"/>
                <a:ea typeface="+mj-ea"/>
                <a:cs typeface="+mj-ea"/>
                <a:sym typeface="+mn-ea"/>
              </a:rPr>
              <a:t>Out of range”</a:t>
            </a:r>
            <a:r>
              <a:rPr lang="zh-CN" altLang="en-US" sz="2800" dirty="0">
                <a:latin typeface="+mj-ea"/>
                <a:ea typeface="+mj-ea"/>
                <a:cs typeface="+mj-ea"/>
                <a:sym typeface="+mn-ea"/>
              </a:rPr>
              <a:t>，在</a:t>
            </a:r>
            <a:r>
              <a:rPr lang="en-US" altLang="zh-CN" sz="2800" dirty="0">
                <a:latin typeface="+mj-ea"/>
                <a:ea typeface="+mj-ea"/>
                <a:cs typeface="+mj-ea"/>
                <a:sym typeface="+mn-ea"/>
              </a:rPr>
              <a:t>Grove</a:t>
            </a:r>
            <a:r>
              <a:rPr lang="zh-CN" altLang="en-US" sz="2800" dirty="0">
                <a:latin typeface="+mj-ea"/>
                <a:ea typeface="+mj-ea"/>
                <a:cs typeface="+mj-ea"/>
                <a:sym typeface="+mn-ea"/>
              </a:rPr>
              <a:t>上显示的距离值与之不匹配</a:t>
            </a:r>
            <a:r>
              <a:rPr lang="en-US" altLang="zh-CN" sz="2800" dirty="0">
                <a:latin typeface="+mj-ea"/>
                <a:ea typeface="+mj-ea"/>
                <a:cs typeface="+mj-ea"/>
                <a:sym typeface="+mn-ea"/>
              </a:rPr>
              <a:t>.</a:t>
            </a:r>
            <a:endParaRPr lang="zh-CN" altLang="en-US" sz="2800" dirty="0">
              <a:latin typeface="+mj-ea"/>
              <a:ea typeface="+mj-ea"/>
              <a:cs typeface="+mj-ea"/>
              <a:sym typeface="+mn-ea"/>
            </a:endParaRP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CB587B18-52C4-476F-88EA-60A887ACD8F6}"/>
              </a:ext>
            </a:extLst>
          </p:cNvPr>
          <p:cNvPicPr/>
          <p:nvPr/>
        </p:nvPicPr>
        <p:blipFill>
          <a:blip r:embed="rId2"/>
          <a:stretch>
            <a:fillRect/>
          </a:stretch>
        </p:blipFill>
        <p:spPr>
          <a:xfrm>
            <a:off x="5519936" y="1531231"/>
            <a:ext cx="5407218" cy="4112937"/>
          </a:xfrm>
          <a:prstGeom prst="rect">
            <a:avLst/>
          </a:prstGeom>
          <a:noFill/>
          <a:ln w="9525">
            <a:noFill/>
          </a:ln>
        </p:spPr>
      </p:pic>
    </p:spTree>
    <p:extLst>
      <p:ext uri="{BB962C8B-B14F-4D97-AF65-F5344CB8AC3E}">
        <p14:creationId xmlns:p14="http://schemas.microsoft.com/office/powerpoint/2010/main" val="93063406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3.3.23  Grove Voltage Divider Module</a:t>
            </a:r>
            <a:r>
              <a:rPr lang="zh-CN" altLang="en-US" sz="4000" dirty="0">
                <a:latin typeface="+mj-ea"/>
                <a:ea typeface="+mj-ea"/>
                <a:cs typeface="+mj-ea"/>
                <a:sym typeface="+mn-ea"/>
              </a:rPr>
              <a:t>（</a:t>
            </a:r>
            <a:r>
              <a:rPr lang="en-US" altLang="zh-CN" sz="4000" dirty="0">
                <a:latin typeface="+mj-ea"/>
                <a:ea typeface="+mj-ea"/>
                <a:cs typeface="+mj-ea"/>
                <a:sym typeface="+mn-ea"/>
              </a:rPr>
              <a:t>Grove</a:t>
            </a:r>
            <a:r>
              <a:rPr lang="zh-CN" altLang="en-US" sz="4000" dirty="0">
                <a:latin typeface="+mj-ea"/>
                <a:ea typeface="+mj-ea"/>
                <a:cs typeface="+mj-ea"/>
                <a:sym typeface="+mn-ea"/>
              </a:rPr>
              <a:t>电压分压模块）</a:t>
            </a:r>
            <a:endParaRPr lang="en-US" altLang="zh-CN" sz="4000" dirty="0">
              <a:solidFill>
                <a:srgbClr val="20517C"/>
              </a:solidFill>
              <a:sym typeface="+mn-ea"/>
            </a:endParaRPr>
          </a:p>
        </p:txBody>
      </p:sp>
    </p:spTree>
    <p:extLst>
      <p:ext uri="{BB962C8B-B14F-4D97-AF65-F5344CB8AC3E}">
        <p14:creationId xmlns:p14="http://schemas.microsoft.com/office/powerpoint/2010/main" val="162434246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543496" cy="698500"/>
          </a:xfrm>
        </p:spPr>
        <p:txBody>
          <a:bodyPr/>
          <a:lstStyle/>
          <a:p>
            <a:pPr marL="0" indent="0" algn="ctr">
              <a:buNone/>
            </a:pPr>
            <a:r>
              <a:rPr lang="en-US" altLang="zh-CN" sz="4400" dirty="0">
                <a:latin typeface="+mj-ea"/>
                <a:ea typeface="+mj-ea"/>
                <a:cs typeface="+mj-ea"/>
                <a:sym typeface="+mn-ea"/>
              </a:rPr>
              <a:t>Grove Voltage Divider Module</a:t>
            </a:r>
            <a:endParaRPr lang="en-US" altLang="zh-CN" sz="4400" dirty="0">
              <a:sym typeface="+mn-ea"/>
            </a:endParaRPr>
          </a:p>
        </p:txBody>
      </p:sp>
      <p:sp>
        <p:nvSpPr>
          <p:cNvPr id="23" name="矩形 22"/>
          <p:cNvSpPr/>
          <p:nvPr/>
        </p:nvSpPr>
        <p:spPr>
          <a:xfrm>
            <a:off x="1824252" y="1916832"/>
            <a:ext cx="8543496" cy="454053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Voltage Divider Module</a:t>
            </a:r>
            <a:r>
              <a:rPr lang="zh-CN" altLang="en-US" sz="2800" dirty="0">
                <a:latin typeface="+mj-ea"/>
                <a:ea typeface="+mj-ea"/>
                <a:cs typeface="+mj-ea"/>
                <a:sym typeface="+mn-ea"/>
              </a:rPr>
              <a:t>是</a:t>
            </a:r>
            <a:r>
              <a:rPr lang="en-US" altLang="zh-CN" sz="2800" dirty="0">
                <a:latin typeface="+mj-ea"/>
                <a:ea typeface="+mj-ea"/>
                <a:cs typeface="+mj-ea"/>
                <a:sym typeface="+mn-ea"/>
              </a:rPr>
              <a:t>Grove</a:t>
            </a:r>
            <a:r>
              <a:rPr lang="zh-CN" altLang="en-US" sz="2800" dirty="0">
                <a:latin typeface="+mj-ea"/>
                <a:ea typeface="+mj-ea"/>
                <a:cs typeface="+mj-ea"/>
                <a:sym typeface="+mn-ea"/>
              </a:rPr>
              <a:t>电压分压模块，分压器能够提供测量电源电压的接口，不需要连接到输入接口的电阻。电压增益也可以通过选位开关选择。最重要的是它是一个非常容易使用的模块，可以放在各种项目中且具有非常有竞争力的价格。应用在台式电脑、供暖、通风和空调、电机控制、洗衣机、电冰箱等领域。</a:t>
            </a:r>
          </a:p>
        </p:txBody>
      </p:sp>
    </p:spTree>
    <p:extLst>
      <p:ext uri="{BB962C8B-B14F-4D97-AF65-F5344CB8AC3E}">
        <p14:creationId xmlns:p14="http://schemas.microsoft.com/office/powerpoint/2010/main" val="37315778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67625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583320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仿真结果：点击仿真按钮，待程序运行完成后，显示屏显示</a:t>
            </a:r>
            <a:r>
              <a:rPr lang="en-US" altLang="zh-CN" sz="2800" dirty="0">
                <a:latin typeface="+mj-ea"/>
                <a:ea typeface="+mj-ea"/>
                <a:cs typeface="+mj-ea"/>
                <a:sym typeface="+mn-ea"/>
              </a:rPr>
              <a:t>12:00</a:t>
            </a:r>
            <a:r>
              <a:rPr lang="zh-CN" altLang="en-US" sz="2800" dirty="0">
                <a:latin typeface="+mj-ea"/>
                <a:ea typeface="+mj-ea"/>
                <a:cs typeface="+mj-ea"/>
                <a:sym typeface="+mn-ea"/>
              </a:rPr>
              <a:t>，从此刻开始计时，一分钟时间跳变为</a:t>
            </a:r>
            <a:r>
              <a:rPr lang="en-US" altLang="zh-CN" sz="2800" dirty="0">
                <a:latin typeface="+mj-ea"/>
                <a:ea typeface="+mj-ea"/>
                <a:cs typeface="+mj-ea"/>
                <a:sym typeface="+mn-ea"/>
              </a:rPr>
              <a:t>12:01</a:t>
            </a:r>
            <a:r>
              <a:rPr lang="zh-CN" altLang="en-US" sz="2800" dirty="0">
                <a:latin typeface="+mj-ea"/>
                <a:ea typeface="+mj-ea"/>
                <a:cs typeface="+mj-ea"/>
                <a:sym typeface="+mn-ea"/>
              </a:rPr>
              <a:t>，</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每一分钟后两位显示增加</a:t>
            </a:r>
            <a:r>
              <a:rPr lang="en-US" altLang="zh-CN" sz="2800" dirty="0">
                <a:latin typeface="+mj-ea"/>
                <a:ea typeface="+mj-ea"/>
                <a:cs typeface="+mj-ea"/>
                <a:sym typeface="+mn-ea"/>
              </a:rPr>
              <a:t>1</a:t>
            </a:r>
            <a:r>
              <a:rPr lang="zh-CN" altLang="en-US" sz="2800" dirty="0">
                <a:latin typeface="+mj-ea"/>
                <a:ea typeface="+mj-ea"/>
                <a:cs typeface="+mj-ea"/>
                <a:sym typeface="+mn-ea"/>
              </a:rPr>
              <a:t>，同样的每一小时，前两位数增加</a:t>
            </a:r>
            <a:r>
              <a:rPr lang="en-US" altLang="zh-CN" sz="2800" dirty="0">
                <a:latin typeface="+mj-ea"/>
                <a:ea typeface="+mj-ea"/>
                <a:cs typeface="+mj-ea"/>
                <a:sym typeface="+mn-ea"/>
              </a:rPr>
              <a:t>1</a:t>
            </a:r>
            <a:r>
              <a:rPr lang="zh-CN" altLang="en-US" sz="2800" dirty="0">
                <a:latin typeface="+mj-ea"/>
                <a:ea typeface="+mj-ea"/>
                <a:cs typeface="+mj-ea"/>
                <a:sym typeface="+mn-ea"/>
              </a:rPr>
              <a:t>；完全实现了目标功能。</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647743B7-FBC0-4A52-8687-C43C704489D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63952" y="1074951"/>
            <a:ext cx="4956381" cy="2563010"/>
          </a:xfrm>
          <a:prstGeom prst="rect">
            <a:avLst/>
          </a:prstGeom>
          <a:noFill/>
          <a:ln>
            <a:noFill/>
          </a:ln>
        </p:spPr>
      </p:pic>
      <p:pic>
        <p:nvPicPr>
          <p:cNvPr id="12" name="图片 11">
            <a:extLst>
              <a:ext uri="{FF2B5EF4-FFF2-40B4-BE49-F238E27FC236}">
                <a16:creationId xmlns:a16="http://schemas.microsoft.com/office/drawing/2014/main" id="{C511C87B-311E-42C5-8E23-463B499345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3952" y="4028000"/>
            <a:ext cx="5005070" cy="2674620"/>
          </a:xfrm>
          <a:prstGeom prst="rect">
            <a:avLst/>
          </a:prstGeom>
          <a:noFill/>
          <a:ln>
            <a:noFill/>
          </a:ln>
        </p:spPr>
      </p:pic>
    </p:spTree>
    <p:extLst>
      <p:ext uri="{BB962C8B-B14F-4D97-AF65-F5344CB8AC3E}">
        <p14:creationId xmlns:p14="http://schemas.microsoft.com/office/powerpoint/2010/main" val="16270184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Voltage Divider Module</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1C5B5F80-D61A-40FC-B301-3BFB4F341C3E}"/>
              </a:ext>
            </a:extLst>
          </p:cNvPr>
          <p:cNvPicPr/>
          <p:nvPr/>
        </p:nvPicPr>
        <p:blipFill>
          <a:blip r:embed="rId2"/>
          <a:stretch>
            <a:fillRect/>
          </a:stretch>
        </p:blipFill>
        <p:spPr>
          <a:xfrm>
            <a:off x="2492157" y="2420888"/>
            <a:ext cx="7207686" cy="3713565"/>
          </a:xfrm>
          <a:prstGeom prst="rect">
            <a:avLst/>
          </a:prstGeom>
          <a:noFill/>
          <a:ln w="9525">
            <a:noFill/>
          </a:ln>
        </p:spPr>
      </p:pic>
    </p:spTree>
    <p:extLst>
      <p:ext uri="{BB962C8B-B14F-4D97-AF65-F5344CB8AC3E}">
        <p14:creationId xmlns:p14="http://schemas.microsoft.com/office/powerpoint/2010/main" val="19468921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443708" y="1988840"/>
            <a:ext cx="4968553"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Voltage Divider Module</a:t>
            </a:r>
            <a:r>
              <a:rPr lang="zh-CN" altLang="en-US" sz="2800" dirty="0">
                <a:latin typeface="+mj-ea"/>
                <a:ea typeface="+mj-ea"/>
                <a:cs typeface="+mj-ea"/>
                <a:sym typeface="+mn-ea"/>
              </a:rPr>
              <a:t>模块的可视化命令包括：读取模拟电压值、读取平均模拟电压值及读取输入电压值。</a:t>
            </a:r>
          </a:p>
        </p:txBody>
      </p:sp>
      <p:pic>
        <p:nvPicPr>
          <p:cNvPr id="7" name="图片 6">
            <a:extLst>
              <a:ext uri="{FF2B5EF4-FFF2-40B4-BE49-F238E27FC236}">
                <a16:creationId xmlns:a16="http://schemas.microsoft.com/office/drawing/2014/main" id="{65C5A524-2D79-4C90-95D3-079BCF357DEA}"/>
              </a:ext>
            </a:extLst>
          </p:cNvPr>
          <p:cNvPicPr/>
          <p:nvPr/>
        </p:nvPicPr>
        <p:blipFill>
          <a:blip r:embed="rId2"/>
          <a:stretch>
            <a:fillRect/>
          </a:stretch>
        </p:blipFill>
        <p:spPr>
          <a:xfrm>
            <a:off x="5519936" y="1988840"/>
            <a:ext cx="6026775" cy="4103712"/>
          </a:xfrm>
          <a:prstGeom prst="rect">
            <a:avLst/>
          </a:prstGeom>
          <a:noFill/>
          <a:ln w="9525">
            <a:noFill/>
          </a:ln>
        </p:spPr>
      </p:pic>
    </p:spTree>
    <p:extLst>
      <p:ext uri="{BB962C8B-B14F-4D97-AF65-F5344CB8AC3E}">
        <p14:creationId xmlns:p14="http://schemas.microsoft.com/office/powerpoint/2010/main" val="1660038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19884" y="1111270"/>
            <a:ext cx="5068003" cy="5186869"/>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目标功能：该电路设计的目的是读取电压分压传感器采集到的输入原始值和输入电压值并将其传递和显示到</a:t>
            </a:r>
            <a:r>
              <a:rPr lang="en-US" altLang="zh-CN" sz="2800" dirty="0">
                <a:latin typeface="+mj-ea"/>
                <a:ea typeface="+mj-ea"/>
                <a:cs typeface="+mj-ea"/>
                <a:sym typeface="+mn-ea"/>
              </a:rPr>
              <a:t>Grove </a:t>
            </a:r>
            <a:r>
              <a:rPr lang="zh-CN" altLang="en-US" sz="2800" dirty="0">
                <a:latin typeface="+mj-ea"/>
                <a:ea typeface="+mj-ea"/>
                <a:cs typeface="+mj-ea"/>
                <a:sym typeface="+mn-ea"/>
              </a:rPr>
              <a:t>终端模块上。系统由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Voltage Divider Module</a:t>
            </a:r>
            <a:r>
              <a:rPr lang="zh-CN" altLang="en-US" sz="2800" dirty="0">
                <a:latin typeface="+mj-ea"/>
                <a:ea typeface="+mj-ea"/>
                <a:cs typeface="+mj-ea"/>
                <a:sym typeface="+mn-ea"/>
              </a:rPr>
              <a:t>、</a:t>
            </a:r>
            <a:r>
              <a:rPr lang="en-US" altLang="zh-CN" sz="2800" dirty="0">
                <a:latin typeface="+mj-ea"/>
                <a:ea typeface="+mj-ea"/>
                <a:cs typeface="+mj-ea"/>
                <a:sym typeface="+mn-ea"/>
              </a:rPr>
              <a:t>Grove</a:t>
            </a:r>
            <a:r>
              <a:rPr lang="zh-CN" altLang="en-US" sz="2800" dirty="0">
                <a:latin typeface="+mj-ea"/>
                <a:ea typeface="+mj-ea"/>
                <a:cs typeface="+mj-ea"/>
                <a:sym typeface="+mn-ea"/>
              </a:rPr>
              <a:t>终端模块构成。</a:t>
            </a:r>
          </a:p>
        </p:txBody>
      </p:sp>
      <p:pic>
        <p:nvPicPr>
          <p:cNvPr id="8" name="图片 7">
            <a:extLst>
              <a:ext uri="{FF2B5EF4-FFF2-40B4-BE49-F238E27FC236}">
                <a16:creationId xmlns:a16="http://schemas.microsoft.com/office/drawing/2014/main" id="{2AA7637B-9225-456E-903F-84081D6764AD}"/>
              </a:ext>
            </a:extLst>
          </p:cNvPr>
          <p:cNvPicPr/>
          <p:nvPr/>
        </p:nvPicPr>
        <p:blipFill>
          <a:blip r:embed="rId2"/>
          <a:stretch>
            <a:fillRect/>
          </a:stretch>
        </p:blipFill>
        <p:spPr>
          <a:xfrm>
            <a:off x="5735960" y="1950085"/>
            <a:ext cx="5404485" cy="2957830"/>
          </a:xfrm>
          <a:prstGeom prst="rect">
            <a:avLst/>
          </a:prstGeom>
          <a:noFill/>
          <a:ln w="9525">
            <a:noFill/>
          </a:ln>
        </p:spPr>
      </p:pic>
    </p:spTree>
    <p:extLst>
      <p:ext uri="{BB962C8B-B14F-4D97-AF65-F5344CB8AC3E}">
        <p14:creationId xmlns:p14="http://schemas.microsoft.com/office/powerpoint/2010/main" val="35790982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043B02BC-7C96-4CBB-8781-BA6C8167CCD4}"/>
              </a:ext>
            </a:extLst>
          </p:cNvPr>
          <p:cNvPicPr/>
          <p:nvPr/>
        </p:nvPicPr>
        <p:blipFill>
          <a:blip r:embed="rId2"/>
          <a:stretch>
            <a:fillRect/>
          </a:stretch>
        </p:blipFill>
        <p:spPr>
          <a:xfrm>
            <a:off x="6096000" y="1219200"/>
            <a:ext cx="3744416" cy="5149272"/>
          </a:xfrm>
          <a:prstGeom prst="rect">
            <a:avLst/>
          </a:prstGeom>
        </p:spPr>
      </p:pic>
    </p:spTree>
    <p:extLst>
      <p:ext uri="{BB962C8B-B14F-4D97-AF65-F5344CB8AC3E}">
        <p14:creationId xmlns:p14="http://schemas.microsoft.com/office/powerpoint/2010/main" val="30084631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3974356"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endParaRPr lang="en-US" altLang="zh-CN" sz="2800" dirty="0">
              <a:latin typeface="+mj-ea"/>
              <a:ea typeface="+mj-ea"/>
              <a:cs typeface="+mj-ea"/>
              <a:sym typeface="+mn-ea"/>
            </a:endParaRP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单击仿真按钮，当滑动变阻器为</a:t>
            </a:r>
            <a:r>
              <a:rPr lang="en-US" altLang="zh-CN" sz="2800" dirty="0">
                <a:latin typeface="+mj-ea"/>
                <a:ea typeface="+mj-ea"/>
                <a:cs typeface="+mj-ea"/>
                <a:sym typeface="+mn-ea"/>
              </a:rPr>
              <a:t>56%</a:t>
            </a:r>
            <a:r>
              <a:rPr lang="zh-CN" altLang="en-US" sz="2800" dirty="0">
                <a:latin typeface="+mj-ea"/>
                <a:ea typeface="+mj-ea"/>
                <a:cs typeface="+mj-ea"/>
                <a:sym typeface="+mn-ea"/>
              </a:rPr>
              <a:t>时，</a:t>
            </a:r>
            <a:r>
              <a:rPr lang="en-US" altLang="zh-CN" sz="2800" dirty="0">
                <a:latin typeface="+mj-ea"/>
                <a:ea typeface="+mj-ea"/>
                <a:cs typeface="+mj-ea"/>
                <a:sym typeface="+mn-ea"/>
              </a:rPr>
              <a:t>Grove</a:t>
            </a:r>
            <a:r>
              <a:rPr lang="zh-CN" altLang="en-US" sz="2800" dirty="0">
                <a:latin typeface="+mj-ea"/>
                <a:ea typeface="+mj-ea"/>
                <a:cs typeface="+mj-ea"/>
                <a:sym typeface="+mn-ea"/>
              </a:rPr>
              <a:t>终端显示输入平均原始值为</a:t>
            </a:r>
            <a:r>
              <a:rPr lang="en-US" altLang="zh-CN" sz="2800" dirty="0">
                <a:latin typeface="+mj-ea"/>
                <a:ea typeface="+mj-ea"/>
                <a:cs typeface="+mj-ea"/>
                <a:sym typeface="+mn-ea"/>
              </a:rPr>
              <a:t>229</a:t>
            </a:r>
            <a:r>
              <a:rPr lang="zh-CN" altLang="en-US" sz="2800" dirty="0">
                <a:latin typeface="+mj-ea"/>
                <a:ea typeface="+mj-ea"/>
                <a:cs typeface="+mj-ea"/>
                <a:sym typeface="+mn-ea"/>
              </a:rPr>
              <a:t>，输入电压值</a:t>
            </a:r>
            <a:r>
              <a:rPr lang="en-US" altLang="zh-CN" sz="2800" dirty="0">
                <a:latin typeface="+mj-ea"/>
                <a:ea typeface="+mj-ea"/>
                <a:cs typeface="+mj-ea"/>
                <a:sym typeface="+mn-ea"/>
              </a:rPr>
              <a:t>11.193V</a:t>
            </a:r>
            <a:r>
              <a:rPr lang="zh-CN" altLang="en-US" sz="2800" dirty="0">
                <a:latin typeface="+mj-ea"/>
                <a:ea typeface="+mj-ea"/>
                <a:cs typeface="+mj-ea"/>
                <a:sym typeface="+mn-ea"/>
              </a:rPr>
              <a:t>。</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4599EAA2-99DE-4C12-A6FA-8A72F3245CA7}"/>
              </a:ext>
            </a:extLst>
          </p:cNvPr>
          <p:cNvPicPr/>
          <p:nvPr/>
        </p:nvPicPr>
        <p:blipFill>
          <a:blip r:embed="rId2"/>
          <a:srcRect t="2889" r="1599" b="2528"/>
          <a:stretch>
            <a:fillRect/>
          </a:stretch>
        </p:blipFill>
        <p:spPr>
          <a:xfrm>
            <a:off x="5966579" y="1262590"/>
            <a:ext cx="4482633" cy="2285553"/>
          </a:xfrm>
          <a:prstGeom prst="rect">
            <a:avLst/>
          </a:prstGeom>
          <a:noFill/>
          <a:ln w="9525">
            <a:noFill/>
          </a:ln>
        </p:spPr>
      </p:pic>
      <p:pic>
        <p:nvPicPr>
          <p:cNvPr id="12" name="图片 11">
            <a:extLst>
              <a:ext uri="{FF2B5EF4-FFF2-40B4-BE49-F238E27FC236}">
                <a16:creationId xmlns:a16="http://schemas.microsoft.com/office/drawing/2014/main" id="{C44B27F0-AC48-4F2A-B12A-D282ECD48178}"/>
              </a:ext>
            </a:extLst>
          </p:cNvPr>
          <p:cNvPicPr/>
          <p:nvPr/>
        </p:nvPicPr>
        <p:blipFill>
          <a:blip r:embed="rId3"/>
          <a:stretch>
            <a:fillRect/>
          </a:stretch>
        </p:blipFill>
        <p:spPr>
          <a:xfrm>
            <a:off x="5983678" y="3851882"/>
            <a:ext cx="4465534" cy="2840167"/>
          </a:xfrm>
          <a:prstGeom prst="rect">
            <a:avLst/>
          </a:prstGeom>
          <a:noFill/>
          <a:ln w="9525">
            <a:noFill/>
          </a:ln>
        </p:spPr>
      </p:pic>
    </p:spTree>
    <p:extLst>
      <p:ext uri="{BB962C8B-B14F-4D97-AF65-F5344CB8AC3E}">
        <p14:creationId xmlns:p14="http://schemas.microsoft.com/office/powerpoint/2010/main" val="37040649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p:cNvSpPr>
            <a:spLocks noChangeArrowheads="1"/>
          </p:cNvSpPr>
          <p:nvPr>
            <p:custDataLst>
              <p:tags r:id="rId1"/>
            </p:custDataLst>
          </p:nvPr>
        </p:nvSpPr>
        <p:spPr bwMode="auto">
          <a:xfrm>
            <a:off x="4152900" y="1930400"/>
            <a:ext cx="3848100" cy="1398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buFont typeface="Arial" panose="020B0604020202020204" pitchFamily="34" charset="0"/>
              <a:defRPr>
                <a:solidFill>
                  <a:schemeClr val="tx1"/>
                </a:solidFill>
                <a:latin typeface="Arial Narrow" panose="020B0606020202030204" pitchFamily="34" charset="0"/>
                <a:ea typeface="微软雅黑" panose="020B0503020204020204" pitchFamily="34" charset="-122"/>
              </a:defRPr>
            </a:lvl9pPr>
          </a:lstStyle>
          <a:p>
            <a:pPr algn="ctr" eaLnBrk="1" hangingPunct="1">
              <a:buFont typeface="Arial" panose="020B0604020202020204" pitchFamily="34" charset="0"/>
              <a:buNone/>
              <a:defRPr/>
            </a:pPr>
            <a:r>
              <a:rPr lang="en-US" sz="8000" dirty="0">
                <a:solidFill>
                  <a:srgbClr val="FFFFFF"/>
                </a:solidFill>
              </a:rPr>
              <a:t>THANKS</a:t>
            </a:r>
            <a:endParaRPr lang="zh-CN" altLang="en-US" sz="8000" dirty="0">
              <a:solidFill>
                <a:srgbClr val="FFFFFF"/>
              </a:solidFill>
            </a:endParaRPr>
          </a:p>
        </p:txBody>
      </p:sp>
      <p:cxnSp>
        <p:nvCxnSpPr>
          <p:cNvPr id="3" name="直接连接符 6"/>
          <p:cNvCxnSpPr>
            <a:cxnSpLocks noChangeShapeType="1"/>
          </p:cNvCxnSpPr>
          <p:nvPr>
            <p:custDataLst>
              <p:tags r:id="rId2"/>
            </p:custDataLst>
          </p:nvPr>
        </p:nvCxnSpPr>
        <p:spPr bwMode="auto">
          <a:xfrm>
            <a:off x="4152900" y="3352800"/>
            <a:ext cx="3848100" cy="0"/>
          </a:xfrm>
          <a:prstGeom prst="line">
            <a:avLst/>
          </a:prstGeom>
          <a:noFill/>
          <a:ln w="12700">
            <a:solidFill>
              <a:schemeClr val="accent1">
                <a:lumMod val="60000"/>
                <a:lumOff val="40000"/>
              </a:schemeClr>
            </a:solidFill>
            <a:round/>
          </a:ln>
          <a:extLst>
            <a:ext uri="{909E8E84-426E-40DD-AFC4-6F175D3DCCD1}">
              <a14:hiddenFill xmlns:a14="http://schemas.microsoft.com/office/drawing/2010/main">
                <a:noFill/>
              </a14:hiddenFill>
            </a:ext>
          </a:extLst>
        </p:spPr>
      </p:cxnSp>
      <p:cxnSp>
        <p:nvCxnSpPr>
          <p:cNvPr id="4" name="直接连接符 8"/>
          <p:cNvCxnSpPr>
            <a:cxnSpLocks noChangeShapeType="1"/>
          </p:cNvCxnSpPr>
          <p:nvPr>
            <p:custDataLst>
              <p:tags r:id="rId3"/>
            </p:custDataLst>
          </p:nvPr>
        </p:nvCxnSpPr>
        <p:spPr bwMode="auto">
          <a:xfrm>
            <a:off x="2930526" y="5346700"/>
            <a:ext cx="6696075" cy="0"/>
          </a:xfrm>
          <a:prstGeom prst="line">
            <a:avLst/>
          </a:prstGeom>
          <a:noFill/>
          <a:ln w="12700">
            <a:solidFill>
              <a:schemeClr val="accent1">
                <a:lumMod val="40000"/>
                <a:lumOff val="60000"/>
              </a:schemeClr>
            </a:solidFill>
            <a:round/>
          </a:ln>
          <a:extLst>
            <a:ext uri="{909E8E84-426E-40DD-AFC4-6F175D3DCCD1}">
              <a14:hiddenFill xmlns:a14="http://schemas.microsoft.com/office/drawing/2010/main">
                <a:noFill/>
              </a14:hiddenFill>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3.3.3 </a:t>
            </a:r>
            <a:r>
              <a:rPr lang="zh-CN" altLang="en-US" sz="4000" dirty="0">
                <a:latin typeface="+mj-ea"/>
                <a:ea typeface="+mj-ea"/>
                <a:cs typeface="+mj-ea"/>
                <a:sym typeface="+mn-ea"/>
              </a:rPr>
              <a:t>瞬时动作按钮开关</a:t>
            </a:r>
            <a:endParaRPr lang="en-US" altLang="zh-CN" sz="4000" dirty="0">
              <a:solidFill>
                <a:srgbClr val="20517C"/>
              </a:solidFill>
              <a:sym typeface="+mn-ea"/>
            </a:endParaRPr>
          </a:p>
        </p:txBody>
      </p:sp>
    </p:spTree>
    <p:extLst>
      <p:ext uri="{BB962C8B-B14F-4D97-AF65-F5344CB8AC3E}">
        <p14:creationId xmlns:p14="http://schemas.microsoft.com/office/powerpoint/2010/main" val="316301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16305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  Grove 128x64 OLED</a:t>
            </a:r>
            <a:r>
              <a:rPr lang="zh-CN" altLang="en-US" sz="4000" dirty="0">
                <a:latin typeface="+mj-ea"/>
                <a:ea typeface="+mj-ea"/>
                <a:cs typeface="+mj-ea"/>
                <a:sym typeface="+mn-ea"/>
              </a:rPr>
              <a:t>显示屏</a:t>
            </a:r>
            <a:endParaRPr lang="en-US" altLang="zh-CN" sz="4000" dirty="0">
              <a:solidFill>
                <a:srgbClr val="20517C"/>
              </a:solidFill>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640960" cy="698500"/>
          </a:xfrm>
        </p:spPr>
        <p:txBody>
          <a:bodyPr/>
          <a:lstStyle/>
          <a:p>
            <a:pPr marL="0" indent="0" algn="ctr">
              <a:buNone/>
            </a:pPr>
            <a:r>
              <a:rPr lang="en-US" altLang="zh-CN" sz="4400" dirty="0">
                <a:latin typeface="+mj-ea"/>
                <a:ea typeface="+mj-ea"/>
                <a:cs typeface="+mj-ea"/>
                <a:sym typeface="+mn-ea"/>
              </a:rPr>
              <a:t>Grove 4-Digit Display Module</a:t>
            </a:r>
            <a:endParaRPr lang="en-US" altLang="zh-CN" sz="4400" dirty="0">
              <a:sym typeface="+mn-ea"/>
            </a:endParaRPr>
          </a:p>
        </p:txBody>
      </p:sp>
      <p:sp>
        <p:nvSpPr>
          <p:cNvPr id="23" name="矩形 22"/>
          <p:cNvSpPr/>
          <p:nvPr/>
        </p:nvSpPr>
        <p:spPr>
          <a:xfrm>
            <a:off x="602297" y="2766446"/>
            <a:ext cx="1098740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 Button</a:t>
            </a:r>
            <a:r>
              <a:rPr lang="zh-CN" altLang="en-US" sz="2800" dirty="0">
                <a:latin typeface="+mj-ea"/>
                <a:ea typeface="+mj-ea"/>
                <a:cs typeface="+mj-ea"/>
                <a:sym typeface="+mn-ea"/>
              </a:rPr>
              <a:t>是一个瞬时按键。一般情况输出</a:t>
            </a:r>
            <a:r>
              <a:rPr lang="en-US" altLang="zh-CN" sz="2800" dirty="0">
                <a:latin typeface="+mj-ea"/>
                <a:ea typeface="+mj-ea"/>
                <a:cs typeface="+mj-ea"/>
                <a:sym typeface="+mn-ea"/>
              </a:rPr>
              <a:t>LOW</a:t>
            </a:r>
            <a:r>
              <a:rPr lang="zh-CN" altLang="en-US" sz="2800" dirty="0">
                <a:latin typeface="+mj-ea"/>
                <a:ea typeface="+mj-ea"/>
                <a:cs typeface="+mj-ea"/>
                <a:sym typeface="+mn-ea"/>
              </a:rPr>
              <a:t>。</a:t>
            </a:r>
          </a:p>
        </p:txBody>
      </p:sp>
    </p:spTree>
    <p:extLst>
      <p:ext uri="{BB962C8B-B14F-4D97-AF65-F5344CB8AC3E}">
        <p14:creationId xmlns:p14="http://schemas.microsoft.com/office/powerpoint/2010/main" val="2695728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21553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7954159"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 Button</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8279445A-F732-4D21-914F-716AB9F5F87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623135" y="2924944"/>
            <a:ext cx="7523829" cy="3423374"/>
          </a:xfrm>
          <a:prstGeom prst="rect">
            <a:avLst/>
          </a:prstGeom>
          <a:noFill/>
          <a:ln>
            <a:noFill/>
          </a:ln>
        </p:spPr>
      </p:pic>
    </p:spTree>
    <p:extLst>
      <p:ext uri="{BB962C8B-B14F-4D97-AF65-F5344CB8AC3E}">
        <p14:creationId xmlns:p14="http://schemas.microsoft.com/office/powerpoint/2010/main" val="13822037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1" y="966159"/>
            <a:ext cx="4583501"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 Button</a:t>
            </a:r>
            <a:r>
              <a:rPr lang="zh-CN" altLang="en-US" sz="2800" dirty="0">
                <a:latin typeface="+mj-ea"/>
                <a:ea typeface="+mj-ea"/>
                <a:cs typeface="+mj-ea"/>
                <a:sym typeface="+mn-ea"/>
              </a:rPr>
              <a:t>的可视化命令只有开关状态检测模块。如图所示：</a:t>
            </a:r>
          </a:p>
        </p:txBody>
      </p:sp>
      <p:pic>
        <p:nvPicPr>
          <p:cNvPr id="8" name="图片 7">
            <a:extLst>
              <a:ext uri="{FF2B5EF4-FFF2-40B4-BE49-F238E27FC236}">
                <a16:creationId xmlns:a16="http://schemas.microsoft.com/office/drawing/2014/main" id="{61963A1F-DA74-4F6E-B8BD-9990C270B5D4}"/>
              </a:ext>
            </a:extLst>
          </p:cNvPr>
          <p:cNvPicPr/>
          <p:nvPr/>
        </p:nvPicPr>
        <p:blipFill>
          <a:blip r:embed="rId2"/>
          <a:stretch>
            <a:fillRect/>
          </a:stretch>
        </p:blipFill>
        <p:spPr>
          <a:xfrm>
            <a:off x="4585155" y="1556792"/>
            <a:ext cx="6802750" cy="4405243"/>
          </a:xfrm>
          <a:prstGeom prst="rect">
            <a:avLst/>
          </a:prstGeom>
        </p:spPr>
      </p:pic>
    </p:spTree>
    <p:extLst>
      <p:ext uri="{BB962C8B-B14F-4D97-AF65-F5344CB8AC3E}">
        <p14:creationId xmlns:p14="http://schemas.microsoft.com/office/powerpoint/2010/main" val="4160954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943872" cy="5186869"/>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 Button</a:t>
            </a:r>
            <a:r>
              <a:rPr lang="zh-CN" altLang="en-US" sz="2800" dirty="0">
                <a:latin typeface="+mj-ea"/>
                <a:ea typeface="+mj-ea"/>
                <a:cs typeface="+mj-ea"/>
                <a:sym typeface="+mn-ea"/>
              </a:rPr>
              <a:t>按下</a:t>
            </a:r>
            <a:r>
              <a:rPr lang="en-US" altLang="zh-CN" sz="2800" dirty="0">
                <a:latin typeface="+mj-ea"/>
                <a:ea typeface="+mj-ea"/>
                <a:cs typeface="+mj-ea"/>
                <a:sym typeface="+mn-ea"/>
              </a:rPr>
              <a:t>LED</a:t>
            </a:r>
            <a:r>
              <a:rPr lang="zh-CN" altLang="en-US" sz="2800" dirty="0">
                <a:latin typeface="+mj-ea"/>
                <a:ea typeface="+mj-ea"/>
                <a:cs typeface="+mj-ea"/>
                <a:sym typeface="+mn-ea"/>
              </a:rPr>
              <a:t>点亮，</a:t>
            </a:r>
            <a:r>
              <a:rPr lang="en-US" altLang="zh-CN" sz="2800" dirty="0">
                <a:latin typeface="+mj-ea"/>
                <a:ea typeface="+mj-ea"/>
                <a:cs typeface="+mj-ea"/>
                <a:sym typeface="+mn-ea"/>
              </a:rPr>
              <a:t>Grove – Button</a:t>
            </a:r>
            <a:r>
              <a:rPr lang="zh-CN" altLang="en-US" sz="2800" dirty="0">
                <a:latin typeface="+mj-ea"/>
                <a:ea typeface="+mj-ea"/>
                <a:cs typeface="+mj-ea"/>
                <a:sym typeface="+mn-ea"/>
              </a:rPr>
              <a:t>弹起</a:t>
            </a:r>
            <a:r>
              <a:rPr lang="en-US" altLang="zh-CN" sz="2800" dirty="0">
                <a:latin typeface="+mj-ea"/>
                <a:ea typeface="+mj-ea"/>
                <a:cs typeface="+mj-ea"/>
                <a:sym typeface="+mn-ea"/>
              </a:rPr>
              <a:t>LED</a:t>
            </a:r>
            <a:r>
              <a:rPr lang="zh-CN" altLang="en-US" sz="2800" dirty="0">
                <a:latin typeface="+mj-ea"/>
                <a:ea typeface="+mj-ea"/>
                <a:cs typeface="+mj-ea"/>
                <a:sym typeface="+mn-ea"/>
              </a:rPr>
              <a:t>熄灭。系统由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 Button</a:t>
            </a:r>
            <a:r>
              <a:rPr lang="zh-CN" altLang="en-US" sz="2800" dirty="0">
                <a:latin typeface="+mj-ea"/>
                <a:ea typeface="+mj-ea"/>
                <a:cs typeface="+mj-ea"/>
                <a:sym typeface="+mn-ea"/>
              </a:rPr>
              <a:t>和</a:t>
            </a:r>
            <a:r>
              <a:rPr lang="en-US" altLang="zh-CN" sz="2800" dirty="0">
                <a:latin typeface="+mj-ea"/>
                <a:ea typeface="+mj-ea"/>
                <a:cs typeface="+mj-ea"/>
                <a:sym typeface="+mn-ea"/>
              </a:rPr>
              <a:t>Grove – LED</a:t>
            </a:r>
            <a:r>
              <a:rPr lang="zh-CN" altLang="en-US" sz="2800" dirty="0">
                <a:latin typeface="+mj-ea"/>
                <a:ea typeface="+mj-ea"/>
                <a:cs typeface="+mj-ea"/>
                <a:sym typeface="+mn-ea"/>
              </a:rPr>
              <a:t>三个部分构成。</a:t>
            </a:r>
            <a:r>
              <a:rPr lang="en-US" altLang="zh-CN" sz="2800" dirty="0">
                <a:latin typeface="+mj-ea"/>
                <a:ea typeface="+mj-ea"/>
                <a:cs typeface="+mj-ea"/>
                <a:sym typeface="+mn-ea"/>
              </a:rPr>
              <a:t>Arduino UNO </a:t>
            </a:r>
            <a:r>
              <a:rPr lang="zh-CN" altLang="en-US" sz="2800" dirty="0">
                <a:latin typeface="+mj-ea"/>
                <a:ea typeface="+mj-ea"/>
                <a:cs typeface="+mj-ea"/>
                <a:sym typeface="+mn-ea"/>
              </a:rPr>
              <a:t>开发板通过检测</a:t>
            </a:r>
            <a:r>
              <a:rPr lang="en-US" altLang="zh-CN" sz="2800" dirty="0">
                <a:latin typeface="+mj-ea"/>
                <a:ea typeface="+mj-ea"/>
                <a:cs typeface="+mj-ea"/>
                <a:sym typeface="+mn-ea"/>
              </a:rPr>
              <a:t>Grove – Button</a:t>
            </a:r>
            <a:r>
              <a:rPr lang="zh-CN" altLang="en-US" sz="2800" dirty="0">
                <a:latin typeface="+mj-ea"/>
                <a:ea typeface="+mj-ea"/>
                <a:cs typeface="+mj-ea"/>
                <a:sym typeface="+mn-ea"/>
              </a:rPr>
              <a:t>的状态来控制</a:t>
            </a:r>
            <a:r>
              <a:rPr lang="en-US" altLang="zh-CN" sz="2800" dirty="0">
                <a:latin typeface="+mj-ea"/>
                <a:ea typeface="+mj-ea"/>
                <a:cs typeface="+mj-ea"/>
                <a:sym typeface="+mn-ea"/>
              </a:rPr>
              <a:t>LED</a:t>
            </a:r>
            <a:r>
              <a:rPr lang="zh-CN" altLang="en-US" sz="2800" dirty="0">
                <a:latin typeface="+mj-ea"/>
                <a:ea typeface="+mj-ea"/>
                <a:cs typeface="+mj-ea"/>
                <a:sym typeface="+mn-ea"/>
              </a:rPr>
              <a:t>亮灭。</a:t>
            </a:r>
          </a:p>
        </p:txBody>
      </p:sp>
      <p:pic>
        <p:nvPicPr>
          <p:cNvPr id="7" name="图片 6">
            <a:extLst>
              <a:ext uri="{FF2B5EF4-FFF2-40B4-BE49-F238E27FC236}">
                <a16:creationId xmlns:a16="http://schemas.microsoft.com/office/drawing/2014/main" id="{56D05A82-BE54-4DB7-878A-2C3CBD42960E}"/>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5087888" y="2060848"/>
            <a:ext cx="7104112" cy="3886362"/>
          </a:xfrm>
          <a:prstGeom prst="rect">
            <a:avLst/>
          </a:prstGeom>
          <a:noFill/>
          <a:ln>
            <a:noFill/>
          </a:ln>
        </p:spPr>
      </p:pic>
    </p:spTree>
    <p:extLst>
      <p:ext uri="{BB962C8B-B14F-4D97-AF65-F5344CB8AC3E}">
        <p14:creationId xmlns:p14="http://schemas.microsoft.com/office/powerpoint/2010/main" val="151482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0FB9D95-5E4B-45D6-9686-1D4C76DB7FE4}"/>
              </a:ext>
            </a:extLst>
          </p:cNvPr>
          <p:cNvPicPr/>
          <p:nvPr/>
        </p:nvPicPr>
        <p:blipFill>
          <a:blip r:embed="rId2"/>
          <a:stretch>
            <a:fillRect/>
          </a:stretch>
        </p:blipFill>
        <p:spPr>
          <a:xfrm>
            <a:off x="6213680" y="1298896"/>
            <a:ext cx="5300161" cy="5298754"/>
          </a:xfrm>
          <a:prstGeom prst="rect">
            <a:avLst/>
          </a:prstGeom>
        </p:spPr>
      </p:pic>
    </p:spTree>
    <p:extLst>
      <p:ext uri="{BB962C8B-B14F-4D97-AF65-F5344CB8AC3E}">
        <p14:creationId xmlns:p14="http://schemas.microsoft.com/office/powerpoint/2010/main" val="4225779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仿真结果：点击仿真按钮，待程序运行完成后，</a:t>
            </a:r>
            <a:r>
              <a:rPr lang="en-US" altLang="zh-CN" sz="2800" dirty="0">
                <a:latin typeface="+mj-ea"/>
                <a:ea typeface="+mj-ea"/>
                <a:cs typeface="+mj-ea"/>
                <a:sym typeface="+mn-ea"/>
              </a:rPr>
              <a:t>Grove – Button</a:t>
            </a:r>
            <a:r>
              <a:rPr lang="zh-CN" altLang="en-US" sz="2800" dirty="0">
                <a:latin typeface="+mj-ea"/>
                <a:ea typeface="+mj-ea"/>
                <a:cs typeface="+mj-ea"/>
                <a:sym typeface="+mn-ea"/>
              </a:rPr>
              <a:t>按下</a:t>
            </a:r>
            <a:r>
              <a:rPr lang="en-US" altLang="zh-CN" sz="2800" dirty="0">
                <a:latin typeface="+mj-ea"/>
                <a:ea typeface="+mj-ea"/>
                <a:cs typeface="+mj-ea"/>
                <a:sym typeface="+mn-ea"/>
              </a:rPr>
              <a:t>LED</a:t>
            </a:r>
            <a:r>
              <a:rPr lang="zh-CN" altLang="en-US" sz="2800" dirty="0">
                <a:latin typeface="+mj-ea"/>
                <a:ea typeface="+mj-ea"/>
                <a:cs typeface="+mj-ea"/>
                <a:sym typeface="+mn-ea"/>
              </a:rPr>
              <a:t>点亮，弹起</a:t>
            </a:r>
            <a:r>
              <a:rPr lang="en-US" altLang="zh-CN" sz="2800" dirty="0">
                <a:latin typeface="+mj-ea"/>
                <a:ea typeface="+mj-ea"/>
                <a:cs typeface="+mj-ea"/>
                <a:sym typeface="+mn-ea"/>
              </a:rPr>
              <a:t>Grove – Button</a:t>
            </a:r>
            <a:r>
              <a:rPr lang="zh-CN" altLang="en-US" sz="2800" dirty="0">
                <a:latin typeface="+mj-ea"/>
                <a:ea typeface="+mj-ea"/>
                <a:cs typeface="+mj-ea"/>
                <a:sym typeface="+mn-ea"/>
              </a:rPr>
              <a:t>，此时 </a:t>
            </a:r>
            <a:r>
              <a:rPr lang="en-US" altLang="zh-CN" sz="2800" dirty="0">
                <a:latin typeface="+mj-ea"/>
                <a:ea typeface="+mj-ea"/>
                <a:cs typeface="+mj-ea"/>
                <a:sym typeface="+mn-ea"/>
              </a:rPr>
              <a:t>LED</a:t>
            </a:r>
            <a:r>
              <a:rPr lang="zh-CN" altLang="en-US" sz="2800" dirty="0">
                <a:latin typeface="+mj-ea"/>
                <a:ea typeface="+mj-ea"/>
                <a:cs typeface="+mj-ea"/>
                <a:sym typeface="+mn-ea"/>
              </a:rPr>
              <a:t>熄灭。</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40CB6DAA-275B-4237-B067-4ECF764C348C}"/>
              </a:ext>
            </a:extLst>
          </p:cNvPr>
          <p:cNvPicPr/>
          <p:nvPr/>
        </p:nvPicPr>
        <p:blipFill>
          <a:blip r:embed="rId2"/>
          <a:stretch>
            <a:fillRect/>
          </a:stretch>
        </p:blipFill>
        <p:spPr>
          <a:xfrm>
            <a:off x="4674230" y="1844824"/>
            <a:ext cx="3582024" cy="3153112"/>
          </a:xfrm>
          <a:prstGeom prst="rect">
            <a:avLst/>
          </a:prstGeom>
        </p:spPr>
      </p:pic>
      <p:pic>
        <p:nvPicPr>
          <p:cNvPr id="13" name="图片 12">
            <a:extLst>
              <a:ext uri="{FF2B5EF4-FFF2-40B4-BE49-F238E27FC236}">
                <a16:creationId xmlns:a16="http://schemas.microsoft.com/office/drawing/2014/main" id="{DFE7454A-2C82-4482-99DB-00DFCA1A7E6F}"/>
              </a:ext>
            </a:extLst>
          </p:cNvPr>
          <p:cNvPicPr/>
          <p:nvPr/>
        </p:nvPicPr>
        <p:blipFill>
          <a:blip r:embed="rId3"/>
          <a:stretch>
            <a:fillRect/>
          </a:stretch>
        </p:blipFill>
        <p:spPr>
          <a:xfrm>
            <a:off x="8580552" y="1858796"/>
            <a:ext cx="3523231" cy="3114837"/>
          </a:xfrm>
          <a:prstGeom prst="rect">
            <a:avLst/>
          </a:prstGeom>
        </p:spPr>
      </p:pic>
    </p:spTree>
    <p:extLst>
      <p:ext uri="{BB962C8B-B14F-4D97-AF65-F5344CB8AC3E}">
        <p14:creationId xmlns:p14="http://schemas.microsoft.com/office/powerpoint/2010/main" val="4238482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3.3.4 Grove Buzzer</a:t>
            </a:r>
            <a:endParaRPr lang="en-US" altLang="zh-CN" sz="4000" dirty="0">
              <a:solidFill>
                <a:srgbClr val="20517C"/>
              </a:solidFill>
              <a:sym typeface="+mn-ea"/>
            </a:endParaRPr>
          </a:p>
        </p:txBody>
      </p:sp>
    </p:spTree>
    <p:extLst>
      <p:ext uri="{BB962C8B-B14F-4D97-AF65-F5344CB8AC3E}">
        <p14:creationId xmlns:p14="http://schemas.microsoft.com/office/powerpoint/2010/main" val="3874136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8640960" cy="698500"/>
          </a:xfrm>
        </p:spPr>
        <p:txBody>
          <a:bodyPr/>
          <a:lstStyle/>
          <a:p>
            <a:pPr marL="0" indent="0" algn="ctr">
              <a:buNone/>
            </a:pPr>
            <a:r>
              <a:rPr lang="en-US" altLang="zh-CN" sz="4400" dirty="0">
                <a:latin typeface="+mj-ea"/>
                <a:ea typeface="+mj-ea"/>
                <a:cs typeface="+mj-ea"/>
                <a:sym typeface="+mn-ea"/>
              </a:rPr>
              <a:t>Grove Buzzer</a:t>
            </a:r>
            <a:endParaRPr lang="en-US" altLang="zh-CN" sz="4400" dirty="0">
              <a:sym typeface="+mn-ea"/>
            </a:endParaRPr>
          </a:p>
        </p:txBody>
      </p:sp>
      <p:sp>
        <p:nvSpPr>
          <p:cNvPr id="23" name="矩形 22"/>
          <p:cNvSpPr/>
          <p:nvPr/>
        </p:nvSpPr>
        <p:spPr>
          <a:xfrm>
            <a:off x="407670" y="1988820"/>
            <a:ext cx="10987405" cy="454053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 </a:t>
            </a:r>
            <a:r>
              <a:rPr lang="en-US" altLang="zh-CN" sz="2800" dirty="0">
                <a:latin typeface="+mj-ea"/>
                <a:ea typeface="+mj-ea"/>
                <a:cs typeface="+mj-ea"/>
                <a:sym typeface="+mn-ea"/>
              </a:rPr>
              <a:t>Grove - Buzzer</a:t>
            </a:r>
            <a:r>
              <a:rPr lang="zh-CN" altLang="en-US" sz="2800" dirty="0">
                <a:latin typeface="+mj-ea"/>
                <a:ea typeface="+mj-ea"/>
                <a:cs typeface="+mj-ea"/>
                <a:sym typeface="+mn-ea"/>
              </a:rPr>
              <a:t>是一个无源蜂鸣器模块。当用数字信号控制时，它会发出单一的声音，但是如果用模拟</a:t>
            </a:r>
            <a:r>
              <a:rPr lang="en-US" altLang="zh-CN" sz="2800" dirty="0">
                <a:latin typeface="+mj-ea"/>
                <a:ea typeface="+mj-ea"/>
                <a:cs typeface="+mj-ea"/>
                <a:sym typeface="+mn-ea"/>
              </a:rPr>
              <a:t>PWM</a:t>
            </a:r>
            <a:r>
              <a:rPr lang="zh-CN" altLang="en-US" sz="2800" dirty="0">
                <a:latin typeface="+mj-ea"/>
                <a:ea typeface="+mj-ea"/>
                <a:cs typeface="+mj-ea"/>
                <a:sym typeface="+mn-ea"/>
              </a:rPr>
              <a:t>输出控制的话，则可以发出不同声调的声音。</a:t>
            </a:r>
          </a:p>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 Buzzer</a:t>
            </a:r>
            <a:r>
              <a:rPr lang="zh-CN" altLang="en-US" sz="2800" dirty="0">
                <a:latin typeface="+mj-ea"/>
                <a:ea typeface="+mj-ea"/>
                <a:cs typeface="+mj-ea"/>
                <a:sym typeface="+mn-ea"/>
              </a:rPr>
              <a:t>的参数如下：</a:t>
            </a:r>
          </a:p>
          <a:p>
            <a:pPr marL="457200" indent="-457200" fontAlgn="auto">
              <a:lnSpc>
                <a:spcPct val="150000"/>
              </a:lnSpc>
              <a:buFont typeface="Arial" panose="020B0604020202020204" pitchFamily="34" charset="0"/>
              <a:buChar char="•"/>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工作电压范围</a:t>
            </a:r>
            <a:r>
              <a:rPr lang="en-US" altLang="zh-CN" sz="2800" dirty="0">
                <a:latin typeface="+mj-ea"/>
                <a:ea typeface="+mj-ea"/>
                <a:cs typeface="+mj-ea"/>
                <a:sym typeface="+mn-ea"/>
              </a:rPr>
              <a:t>: 4 - 8V </a:t>
            </a:r>
          </a:p>
          <a:p>
            <a:pPr marL="457200" indent="-457200" fontAlgn="auto">
              <a:lnSpc>
                <a:spcPct val="150000"/>
              </a:lnSpc>
              <a:buFont typeface="Arial" panose="020B0604020202020204" pitchFamily="34" charset="0"/>
              <a:buChar char="•"/>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输出声音强度</a:t>
            </a:r>
            <a:r>
              <a:rPr lang="en-US" altLang="zh-CN" sz="2800" dirty="0">
                <a:latin typeface="+mj-ea"/>
                <a:ea typeface="+mj-ea"/>
                <a:cs typeface="+mj-ea"/>
                <a:sym typeface="+mn-ea"/>
              </a:rPr>
              <a:t>: ≥85dB</a:t>
            </a:r>
          </a:p>
          <a:p>
            <a:pPr marL="457200" indent="-457200" fontAlgn="auto">
              <a:lnSpc>
                <a:spcPct val="150000"/>
              </a:lnSpc>
              <a:buFont typeface="Arial" panose="020B0604020202020204" pitchFamily="34" charset="0"/>
              <a:buChar char="•"/>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音强最高频率</a:t>
            </a:r>
            <a:r>
              <a:rPr lang="en-US" altLang="zh-CN" sz="2800" dirty="0">
                <a:latin typeface="+mj-ea"/>
                <a:ea typeface="+mj-ea"/>
                <a:cs typeface="+mj-ea"/>
                <a:sym typeface="+mn-ea"/>
              </a:rPr>
              <a:t>: 2300±300HZ </a:t>
            </a:r>
          </a:p>
        </p:txBody>
      </p:sp>
    </p:spTree>
    <p:extLst>
      <p:ext uri="{BB962C8B-B14F-4D97-AF65-F5344CB8AC3E}">
        <p14:creationId xmlns:p14="http://schemas.microsoft.com/office/powerpoint/2010/main" val="2809785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840080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 Grove 128x64 OLED</a:t>
            </a:r>
            <a:r>
              <a:rPr lang="zh-CN" altLang="en-US" sz="4400" dirty="0">
                <a:latin typeface="+mj-ea"/>
                <a:ea typeface="+mj-ea"/>
                <a:cs typeface="+mj-ea"/>
                <a:sym typeface="+mn-ea"/>
              </a:rPr>
              <a:t>显示屏</a:t>
            </a:r>
            <a:endParaRPr lang="en-US" altLang="zh-CN" sz="4400" dirty="0">
              <a:sym typeface="+mn-ea"/>
            </a:endParaRPr>
          </a:p>
        </p:txBody>
      </p:sp>
      <p:sp>
        <p:nvSpPr>
          <p:cNvPr id="23" name="矩形 22"/>
          <p:cNvSpPr/>
          <p:nvPr/>
        </p:nvSpPr>
        <p:spPr>
          <a:xfrm>
            <a:off x="407670" y="1988820"/>
            <a:ext cx="10987405"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 </a:t>
            </a:r>
            <a:r>
              <a:rPr lang="en-US" altLang="zh-CN" sz="2800" dirty="0">
                <a:latin typeface="+mj-ea"/>
                <a:ea typeface="+mj-ea"/>
                <a:cs typeface="+mj-ea"/>
                <a:sym typeface="+mn-ea"/>
              </a:rPr>
              <a:t>Grove - OLED Display 128*64</a:t>
            </a:r>
            <a:r>
              <a:rPr lang="zh-CN" altLang="en-US" sz="2800" dirty="0">
                <a:latin typeface="+mj-ea"/>
                <a:ea typeface="+mj-ea"/>
                <a:cs typeface="+mj-ea"/>
                <a:sym typeface="+mn-ea"/>
              </a:rPr>
              <a:t>是一款单色</a:t>
            </a:r>
            <a:r>
              <a:rPr lang="en-US" altLang="zh-CN" sz="2800" dirty="0">
                <a:latin typeface="+mj-ea"/>
                <a:ea typeface="+mj-ea"/>
                <a:cs typeface="+mj-ea"/>
                <a:sym typeface="+mn-ea"/>
              </a:rPr>
              <a:t>OLED</a:t>
            </a:r>
            <a:r>
              <a:rPr lang="zh-CN" altLang="en-US" sz="2800" dirty="0">
                <a:latin typeface="+mj-ea"/>
                <a:ea typeface="+mj-ea"/>
                <a:cs typeface="+mj-ea"/>
                <a:sym typeface="+mn-ea"/>
              </a:rPr>
              <a:t>显示屏，具有</a:t>
            </a:r>
            <a:r>
              <a:rPr lang="en-US" altLang="zh-CN" sz="2800" dirty="0">
                <a:latin typeface="+mj-ea"/>
                <a:ea typeface="+mj-ea"/>
                <a:cs typeface="+mj-ea"/>
                <a:sym typeface="+mn-ea"/>
              </a:rPr>
              <a:t>128×64</a:t>
            </a:r>
            <a:r>
              <a:rPr lang="zh-CN" altLang="en-US" sz="2800" dirty="0">
                <a:latin typeface="+mj-ea"/>
                <a:ea typeface="+mj-ea"/>
                <a:cs typeface="+mj-ea"/>
                <a:sym typeface="+mn-ea"/>
              </a:rPr>
              <a:t>像素，采用</a:t>
            </a:r>
            <a:r>
              <a:rPr lang="en-US" altLang="zh-CN" sz="2800" dirty="0">
                <a:latin typeface="+mj-ea"/>
                <a:ea typeface="+mj-ea"/>
                <a:cs typeface="+mj-ea"/>
                <a:sym typeface="+mn-ea"/>
              </a:rPr>
              <a:t>Grove</a:t>
            </a:r>
            <a:r>
              <a:rPr lang="zh-CN" altLang="en-US" sz="2800" dirty="0">
                <a:latin typeface="+mj-ea"/>
                <a:ea typeface="+mj-ea"/>
                <a:cs typeface="+mj-ea"/>
                <a:sym typeface="+mn-ea"/>
              </a:rPr>
              <a:t>的</a:t>
            </a:r>
            <a:r>
              <a:rPr lang="en-US" altLang="zh-CN" sz="2800" dirty="0">
                <a:latin typeface="+mj-ea"/>
                <a:ea typeface="+mj-ea"/>
                <a:cs typeface="+mj-ea"/>
                <a:sym typeface="+mn-ea"/>
              </a:rPr>
              <a:t>I2C</a:t>
            </a:r>
            <a:r>
              <a:rPr lang="zh-CN" altLang="en-US" sz="2800" dirty="0">
                <a:latin typeface="+mj-ea"/>
                <a:ea typeface="+mj-ea"/>
                <a:cs typeface="+mj-ea"/>
                <a:sym typeface="+mn-ea"/>
              </a:rPr>
              <a:t>接口。和</a:t>
            </a:r>
            <a:r>
              <a:rPr lang="en-US" altLang="zh-CN" sz="2800" dirty="0">
                <a:latin typeface="+mj-ea"/>
                <a:ea typeface="+mj-ea"/>
                <a:cs typeface="+mj-ea"/>
                <a:sym typeface="+mn-ea"/>
              </a:rPr>
              <a:t>LCD</a:t>
            </a:r>
            <a:r>
              <a:rPr lang="zh-CN" altLang="en-US" sz="2800" dirty="0">
                <a:latin typeface="+mj-ea"/>
                <a:ea typeface="+mj-ea"/>
                <a:cs typeface="+mj-ea"/>
                <a:sym typeface="+mn-ea"/>
              </a:rPr>
              <a:t>相比，</a:t>
            </a:r>
            <a:r>
              <a:rPr lang="en-US" altLang="zh-CN" sz="2800" dirty="0">
                <a:latin typeface="+mj-ea"/>
                <a:ea typeface="+mj-ea"/>
                <a:cs typeface="+mj-ea"/>
                <a:sym typeface="+mn-ea"/>
              </a:rPr>
              <a:t>OLED</a:t>
            </a:r>
            <a:r>
              <a:rPr lang="zh-CN" altLang="en-US" sz="2800" dirty="0">
                <a:latin typeface="+mj-ea"/>
                <a:ea typeface="+mj-ea"/>
                <a:cs typeface="+mj-ea"/>
                <a:sym typeface="+mn-ea"/>
              </a:rPr>
              <a:t>的优势包括高亮度、自发射、高对比度、较窄的边框、可视角度宽、工作温度容差大、低功耗的特点。同时</a:t>
            </a:r>
            <a:r>
              <a:rPr lang="en-US" altLang="zh-CN" sz="2800" dirty="0">
                <a:latin typeface="+mj-ea"/>
                <a:ea typeface="+mj-ea"/>
                <a:cs typeface="+mj-ea"/>
                <a:sym typeface="+mn-ea"/>
              </a:rPr>
              <a:t>128×64</a:t>
            </a:r>
            <a:r>
              <a:rPr lang="zh-CN" altLang="en-US" sz="2800" dirty="0">
                <a:latin typeface="+mj-ea"/>
                <a:ea typeface="+mj-ea"/>
                <a:cs typeface="+mj-ea"/>
                <a:sym typeface="+mn-ea"/>
              </a:rPr>
              <a:t>的像素允许你显示更多的内容。</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7954159"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Buzzer</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BF3E557F-0281-409B-A045-47D6C5CAA8F9}"/>
              </a:ext>
            </a:extLst>
          </p:cNvPr>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2533806" y="2924944"/>
            <a:ext cx="7124388" cy="2915761"/>
          </a:xfrm>
          <a:prstGeom prst="rect">
            <a:avLst/>
          </a:prstGeom>
          <a:noFill/>
          <a:ln>
            <a:noFill/>
          </a:ln>
        </p:spPr>
      </p:pic>
    </p:spTree>
    <p:extLst>
      <p:ext uri="{BB962C8B-B14F-4D97-AF65-F5344CB8AC3E}">
        <p14:creationId xmlns:p14="http://schemas.microsoft.com/office/powerpoint/2010/main" val="1844463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1" y="966159"/>
            <a:ext cx="4583501"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Buzzer</a:t>
            </a:r>
            <a:r>
              <a:rPr lang="zh-CN" altLang="en-US" sz="2800" dirty="0">
                <a:latin typeface="+mj-ea"/>
                <a:ea typeface="+mj-ea"/>
                <a:cs typeface="+mj-ea"/>
                <a:sym typeface="+mn-ea"/>
              </a:rPr>
              <a:t>可视化命令从上到下依次为蜂鸣器开模块、蜂鸣器关模块，切换蜂鸣器状态模块。如图所示：</a:t>
            </a:r>
          </a:p>
        </p:txBody>
      </p:sp>
      <p:pic>
        <p:nvPicPr>
          <p:cNvPr id="7" name="图片 6">
            <a:extLst>
              <a:ext uri="{FF2B5EF4-FFF2-40B4-BE49-F238E27FC236}">
                <a16:creationId xmlns:a16="http://schemas.microsoft.com/office/drawing/2014/main" id="{CEFDADC7-BF8D-4293-B46F-47262E4D0CBA}"/>
              </a:ext>
            </a:extLst>
          </p:cNvPr>
          <p:cNvPicPr/>
          <p:nvPr/>
        </p:nvPicPr>
        <p:blipFill>
          <a:blip r:embed="rId2"/>
          <a:stretch>
            <a:fillRect/>
          </a:stretch>
        </p:blipFill>
        <p:spPr>
          <a:xfrm>
            <a:off x="5375920" y="1485468"/>
            <a:ext cx="6120680" cy="5112182"/>
          </a:xfrm>
          <a:prstGeom prst="rect">
            <a:avLst/>
          </a:prstGeom>
        </p:spPr>
      </p:pic>
    </p:spTree>
    <p:extLst>
      <p:ext uri="{BB962C8B-B14F-4D97-AF65-F5344CB8AC3E}">
        <p14:creationId xmlns:p14="http://schemas.microsoft.com/office/powerpoint/2010/main" val="4065682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5087888" cy="4540538"/>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 Button</a:t>
            </a:r>
            <a:r>
              <a:rPr lang="zh-CN" altLang="en-US" sz="2800" dirty="0">
                <a:latin typeface="+mj-ea"/>
                <a:ea typeface="+mj-ea"/>
                <a:cs typeface="+mj-ea"/>
                <a:sym typeface="+mn-ea"/>
              </a:rPr>
              <a:t>按下时，</a:t>
            </a:r>
            <a:r>
              <a:rPr lang="en-US" altLang="zh-CN" sz="2800" dirty="0">
                <a:latin typeface="+mj-ea"/>
                <a:ea typeface="+mj-ea"/>
                <a:cs typeface="+mj-ea"/>
                <a:sym typeface="+mn-ea"/>
              </a:rPr>
              <a:t>Grove Buzzer</a:t>
            </a:r>
            <a:r>
              <a:rPr lang="zh-CN" altLang="en-US" sz="2800" dirty="0">
                <a:latin typeface="+mj-ea"/>
                <a:ea typeface="+mj-ea"/>
                <a:cs typeface="+mj-ea"/>
                <a:sym typeface="+mn-ea"/>
              </a:rPr>
              <a:t>发出“嘀嘀嘀</a:t>
            </a:r>
            <a:r>
              <a:rPr lang="en-US" altLang="zh-CN" sz="2800" dirty="0">
                <a:latin typeface="+mj-ea"/>
                <a:ea typeface="+mj-ea"/>
                <a:cs typeface="+mj-ea"/>
                <a:sym typeface="+mn-ea"/>
              </a:rPr>
              <a:t>…”</a:t>
            </a:r>
            <a:r>
              <a:rPr lang="zh-CN" altLang="en-US" sz="2800" dirty="0">
                <a:latin typeface="+mj-ea"/>
                <a:ea typeface="+mj-ea"/>
                <a:cs typeface="+mj-ea"/>
                <a:sym typeface="+mn-ea"/>
              </a:rPr>
              <a:t>的报警声，</a:t>
            </a:r>
            <a:r>
              <a:rPr lang="en-US" altLang="zh-CN" sz="2800" dirty="0">
                <a:latin typeface="+mj-ea"/>
                <a:ea typeface="+mj-ea"/>
                <a:cs typeface="+mj-ea"/>
                <a:sym typeface="+mn-ea"/>
              </a:rPr>
              <a:t>Grove – Button</a:t>
            </a:r>
            <a:r>
              <a:rPr lang="zh-CN" altLang="en-US" sz="2800" dirty="0">
                <a:latin typeface="+mj-ea"/>
                <a:ea typeface="+mj-ea"/>
                <a:cs typeface="+mj-ea"/>
                <a:sym typeface="+mn-ea"/>
              </a:rPr>
              <a:t>弹起时，报警结束。系统由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 Button</a:t>
            </a:r>
            <a:r>
              <a:rPr lang="zh-CN" altLang="en-US" sz="2800" dirty="0">
                <a:latin typeface="+mj-ea"/>
                <a:ea typeface="+mj-ea"/>
                <a:cs typeface="+mj-ea"/>
                <a:sym typeface="+mn-ea"/>
              </a:rPr>
              <a:t>和</a:t>
            </a:r>
            <a:r>
              <a:rPr lang="en-US" altLang="zh-CN" sz="2800" dirty="0">
                <a:latin typeface="+mj-ea"/>
                <a:ea typeface="+mj-ea"/>
                <a:cs typeface="+mj-ea"/>
                <a:sym typeface="+mn-ea"/>
              </a:rPr>
              <a:t>Grove Buzzer</a:t>
            </a:r>
            <a:r>
              <a:rPr lang="zh-CN" altLang="en-US" sz="2800" dirty="0">
                <a:latin typeface="+mj-ea"/>
                <a:ea typeface="+mj-ea"/>
                <a:cs typeface="+mj-ea"/>
                <a:sym typeface="+mn-ea"/>
              </a:rPr>
              <a:t>三个部分构成。</a:t>
            </a:r>
          </a:p>
        </p:txBody>
      </p:sp>
      <p:pic>
        <p:nvPicPr>
          <p:cNvPr id="8" name="图片 7">
            <a:extLst>
              <a:ext uri="{FF2B5EF4-FFF2-40B4-BE49-F238E27FC236}">
                <a16:creationId xmlns:a16="http://schemas.microsoft.com/office/drawing/2014/main" id="{27C29CDD-01B0-48ED-93F3-4AA00062F3B9}"/>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5056261" y="1804284"/>
            <a:ext cx="6944395" cy="4282074"/>
          </a:xfrm>
          <a:prstGeom prst="rect">
            <a:avLst/>
          </a:prstGeom>
          <a:noFill/>
          <a:ln>
            <a:noFill/>
          </a:ln>
        </p:spPr>
      </p:pic>
    </p:spTree>
    <p:extLst>
      <p:ext uri="{BB962C8B-B14F-4D97-AF65-F5344CB8AC3E}">
        <p14:creationId xmlns:p14="http://schemas.microsoft.com/office/powerpoint/2010/main" val="2097401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66653602-BB37-4C42-93E5-CB4F794F61C0}"/>
              </a:ext>
            </a:extLst>
          </p:cNvPr>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7689502" y="1434398"/>
            <a:ext cx="2717651" cy="4916132"/>
          </a:xfrm>
          <a:prstGeom prst="rect">
            <a:avLst/>
          </a:prstGeom>
        </p:spPr>
      </p:pic>
    </p:spTree>
    <p:extLst>
      <p:ext uri="{BB962C8B-B14F-4D97-AF65-F5344CB8AC3E}">
        <p14:creationId xmlns:p14="http://schemas.microsoft.com/office/powerpoint/2010/main" val="3431418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仿真结果：点击仿真按钮，待程序运行完成后，</a:t>
            </a:r>
            <a:r>
              <a:rPr lang="en-US" altLang="zh-CN" sz="2800" dirty="0">
                <a:latin typeface="+mj-ea"/>
                <a:ea typeface="+mj-ea"/>
                <a:cs typeface="+mj-ea"/>
                <a:sym typeface="+mn-ea"/>
              </a:rPr>
              <a:t>Grove Buzzer</a:t>
            </a:r>
            <a:r>
              <a:rPr lang="zh-CN" altLang="en-US" sz="2800" dirty="0">
                <a:latin typeface="+mj-ea"/>
                <a:ea typeface="+mj-ea"/>
                <a:cs typeface="+mj-ea"/>
                <a:sym typeface="+mn-ea"/>
              </a:rPr>
              <a:t>发出“嘀嘀嘀</a:t>
            </a:r>
            <a:r>
              <a:rPr lang="en-US" altLang="zh-CN" sz="2800" dirty="0">
                <a:latin typeface="+mj-ea"/>
                <a:ea typeface="+mj-ea"/>
                <a:cs typeface="+mj-ea"/>
                <a:sym typeface="+mn-ea"/>
              </a:rPr>
              <a:t>…”</a:t>
            </a:r>
            <a:r>
              <a:rPr lang="zh-CN" altLang="en-US" sz="2800" dirty="0">
                <a:latin typeface="+mj-ea"/>
                <a:ea typeface="+mj-ea"/>
                <a:cs typeface="+mj-ea"/>
                <a:sym typeface="+mn-ea"/>
              </a:rPr>
              <a:t>的报警声，电路高低电平弹起</a:t>
            </a:r>
            <a:r>
              <a:rPr lang="en-US" altLang="zh-CN" sz="2800" dirty="0">
                <a:latin typeface="+mj-ea"/>
                <a:ea typeface="+mj-ea"/>
                <a:cs typeface="+mj-ea"/>
                <a:sym typeface="+mn-ea"/>
              </a:rPr>
              <a:t>Grove – Button</a:t>
            </a:r>
            <a:r>
              <a:rPr lang="zh-CN" altLang="en-US" sz="2800" dirty="0">
                <a:latin typeface="+mj-ea"/>
                <a:ea typeface="+mj-ea"/>
                <a:cs typeface="+mj-ea"/>
                <a:sym typeface="+mn-ea"/>
              </a:rPr>
              <a:t>，此时报警结束。电路高低电平</a:t>
            </a:r>
          </a:p>
          <a:p>
            <a:pPr indent="711200" fontAlgn="auto">
              <a:lnSpc>
                <a:spcPct val="150000"/>
              </a:lnSpc>
              <a:extLst>
                <a:ext uri="{35155182-B16C-46BC-9424-99874614C6A1}">
                  <wpsdc:indentchars xmlns:wpsdc="http://www.wps.cn/officeDocument/2017/drawingmlCustomData" xmlns="" val="200" checksum="3773799597"/>
                </a:ext>
              </a:extLst>
            </a:pPr>
            <a:endParaRPr lang="zh-CN" altLang="en-US" sz="2800" dirty="0">
              <a:latin typeface="+mj-ea"/>
              <a:ea typeface="+mj-ea"/>
              <a:cs typeface="+mj-ea"/>
              <a:sym typeface="+mn-ea"/>
            </a:endParaRP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64597EDD-5A09-4ECB-9B9C-3EE16DB05FFA}"/>
              </a:ext>
            </a:extLst>
          </p:cNvPr>
          <p:cNvPicPr/>
          <p:nvPr/>
        </p:nvPicPr>
        <p:blipFill>
          <a:blip r:embed="rId2"/>
          <a:stretch>
            <a:fillRect/>
          </a:stretch>
        </p:blipFill>
        <p:spPr>
          <a:xfrm>
            <a:off x="4847696" y="1803437"/>
            <a:ext cx="3487462" cy="3114836"/>
          </a:xfrm>
          <a:prstGeom prst="rect">
            <a:avLst/>
          </a:prstGeom>
        </p:spPr>
      </p:pic>
      <p:pic>
        <p:nvPicPr>
          <p:cNvPr id="14" name="图片 13">
            <a:extLst>
              <a:ext uri="{FF2B5EF4-FFF2-40B4-BE49-F238E27FC236}">
                <a16:creationId xmlns:a16="http://schemas.microsoft.com/office/drawing/2014/main" id="{F2D95267-A934-4AB9-A839-33780C816222}"/>
              </a:ext>
            </a:extLst>
          </p:cNvPr>
          <p:cNvPicPr/>
          <p:nvPr/>
        </p:nvPicPr>
        <p:blipFill>
          <a:blip r:embed="rId3"/>
          <a:stretch>
            <a:fillRect/>
          </a:stretch>
        </p:blipFill>
        <p:spPr>
          <a:xfrm>
            <a:off x="8508624" y="1820862"/>
            <a:ext cx="3469051" cy="3114831"/>
          </a:xfrm>
          <a:prstGeom prst="rect">
            <a:avLst/>
          </a:prstGeom>
        </p:spPr>
      </p:pic>
    </p:spTree>
    <p:extLst>
      <p:ext uri="{BB962C8B-B14F-4D97-AF65-F5344CB8AC3E}">
        <p14:creationId xmlns:p14="http://schemas.microsoft.com/office/powerpoint/2010/main" val="1708560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11010900"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3.3.5 Grove Differential Amplifier Module</a:t>
            </a:r>
            <a:endParaRPr lang="en-US" altLang="zh-CN" sz="4000" dirty="0">
              <a:solidFill>
                <a:srgbClr val="20517C"/>
              </a:solidFill>
              <a:sym typeface="+mn-ea"/>
            </a:endParaRPr>
          </a:p>
        </p:txBody>
      </p:sp>
    </p:spTree>
    <p:extLst>
      <p:ext uri="{BB962C8B-B14F-4D97-AF65-F5344CB8AC3E}">
        <p14:creationId xmlns:p14="http://schemas.microsoft.com/office/powerpoint/2010/main" val="3577897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8842408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0546447"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Differential Amplifier Module</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608AB11F-CEEE-47CC-902A-3FA6EE728075}"/>
              </a:ext>
            </a:extLst>
          </p:cNvPr>
          <p:cNvPicPr/>
          <p:nvPr/>
        </p:nvPicPr>
        <p:blipFill>
          <a:blip r:embed="rId2" cstate="print">
            <a:lum contrast="40000"/>
            <a:extLst>
              <a:ext uri="{28A0092B-C50C-407E-A947-70E740481C1C}">
                <a14:useLocalDpi xmlns:a14="http://schemas.microsoft.com/office/drawing/2010/main" val="0"/>
              </a:ext>
            </a:extLst>
          </a:blip>
          <a:srcRect/>
          <a:stretch>
            <a:fillRect/>
          </a:stretch>
        </p:blipFill>
        <p:spPr bwMode="auto">
          <a:xfrm>
            <a:off x="1264359" y="2704851"/>
            <a:ext cx="8266916" cy="2882741"/>
          </a:xfrm>
          <a:prstGeom prst="rect">
            <a:avLst/>
          </a:prstGeom>
          <a:noFill/>
          <a:ln>
            <a:noFill/>
          </a:ln>
        </p:spPr>
      </p:pic>
    </p:spTree>
    <p:extLst>
      <p:ext uri="{BB962C8B-B14F-4D97-AF65-F5344CB8AC3E}">
        <p14:creationId xmlns:p14="http://schemas.microsoft.com/office/powerpoint/2010/main" val="2889828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15783" y="1481896"/>
            <a:ext cx="4583501"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Differential Amplifier Module</a:t>
            </a:r>
            <a:r>
              <a:rPr lang="zh-CN" altLang="en-US" sz="2800" dirty="0">
                <a:latin typeface="+mj-ea"/>
                <a:ea typeface="+mj-ea"/>
                <a:cs typeface="+mj-ea"/>
                <a:sym typeface="+mn-ea"/>
              </a:rPr>
              <a:t>的可视化命令包括读取模拟通道电压模块、读取模拟通道有效电压值模块、读取输出电压模块。如图所示：</a:t>
            </a:r>
          </a:p>
        </p:txBody>
      </p:sp>
      <p:pic>
        <p:nvPicPr>
          <p:cNvPr id="8" name="图片 7">
            <a:extLst>
              <a:ext uri="{FF2B5EF4-FFF2-40B4-BE49-F238E27FC236}">
                <a16:creationId xmlns:a16="http://schemas.microsoft.com/office/drawing/2014/main" id="{E4003381-F766-4DDB-A6D2-CB1950120577}"/>
              </a:ext>
            </a:extLst>
          </p:cNvPr>
          <p:cNvPicPr/>
          <p:nvPr/>
        </p:nvPicPr>
        <p:blipFill>
          <a:blip r:embed="rId2"/>
          <a:stretch>
            <a:fillRect/>
          </a:stretch>
        </p:blipFill>
        <p:spPr>
          <a:xfrm>
            <a:off x="4583832" y="1481896"/>
            <a:ext cx="7147329" cy="3894208"/>
          </a:xfrm>
          <a:prstGeom prst="rect">
            <a:avLst/>
          </a:prstGeom>
        </p:spPr>
      </p:pic>
    </p:spTree>
    <p:extLst>
      <p:ext uri="{BB962C8B-B14F-4D97-AF65-F5344CB8AC3E}">
        <p14:creationId xmlns:p14="http://schemas.microsoft.com/office/powerpoint/2010/main" val="297646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483873"/>
            <a:ext cx="5087888"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目标功能：设计测温电路，使得显示终端准确显示温度。系统由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Differential Amplifier Module</a:t>
            </a:r>
            <a:r>
              <a:rPr lang="zh-CN" altLang="en-US" sz="2800" dirty="0">
                <a:latin typeface="+mj-ea"/>
                <a:ea typeface="+mj-ea"/>
                <a:cs typeface="+mj-ea"/>
                <a:sym typeface="+mn-ea"/>
              </a:rPr>
              <a:t>、 </a:t>
            </a:r>
            <a:r>
              <a:rPr lang="en-US" altLang="zh-CN" sz="2800" dirty="0">
                <a:latin typeface="+mj-ea"/>
                <a:ea typeface="+mj-ea"/>
                <a:cs typeface="+mj-ea"/>
                <a:sym typeface="+mn-ea"/>
              </a:rPr>
              <a:t>Grove Terminal</a:t>
            </a:r>
            <a:r>
              <a:rPr lang="zh-CN" altLang="en-US" sz="2800" dirty="0">
                <a:latin typeface="+mj-ea"/>
                <a:ea typeface="+mj-ea"/>
                <a:cs typeface="+mj-ea"/>
                <a:sym typeface="+mn-ea"/>
              </a:rPr>
              <a:t>以及温度采集电路四个部分构成。</a:t>
            </a:r>
          </a:p>
        </p:txBody>
      </p:sp>
      <p:pic>
        <p:nvPicPr>
          <p:cNvPr id="7" name="图片 6">
            <a:extLst>
              <a:ext uri="{FF2B5EF4-FFF2-40B4-BE49-F238E27FC236}">
                <a16:creationId xmlns:a16="http://schemas.microsoft.com/office/drawing/2014/main" id="{B4D538B5-7FD7-4F4A-80E3-267B15947964}"/>
              </a:ext>
            </a:extLst>
          </p:cNvPr>
          <p:cNvPicPr/>
          <p:nvPr/>
        </p:nvPicPr>
        <p:blipFill>
          <a:blip r:embed="rId2" cstate="print">
            <a:lum contrast="40000"/>
            <a:extLst>
              <a:ext uri="{28A0092B-C50C-407E-A947-70E740481C1C}">
                <a14:useLocalDpi xmlns:a14="http://schemas.microsoft.com/office/drawing/2010/main" val="0"/>
              </a:ext>
            </a:extLst>
          </a:blip>
          <a:srcRect/>
          <a:stretch>
            <a:fillRect/>
          </a:stretch>
        </p:blipFill>
        <p:spPr bwMode="auto">
          <a:xfrm>
            <a:off x="5087888" y="1578670"/>
            <a:ext cx="7066611" cy="4144428"/>
          </a:xfrm>
          <a:prstGeom prst="rect">
            <a:avLst/>
          </a:prstGeom>
          <a:noFill/>
          <a:ln>
            <a:noFill/>
          </a:ln>
        </p:spPr>
      </p:pic>
    </p:spTree>
    <p:extLst>
      <p:ext uri="{BB962C8B-B14F-4D97-AF65-F5344CB8AC3E}">
        <p14:creationId xmlns:p14="http://schemas.microsoft.com/office/powerpoint/2010/main" val="320021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957EB7DE-797D-4CD4-A620-7FDEFFBA112B}"/>
              </a:ext>
            </a:extLst>
          </p:cNvPr>
          <p:cNvPicPr/>
          <p:nvPr/>
        </p:nvPicPr>
        <p:blipFill>
          <a:blip r:embed="rId2"/>
          <a:stretch>
            <a:fillRect/>
          </a:stretch>
        </p:blipFill>
        <p:spPr>
          <a:xfrm>
            <a:off x="5879976" y="1070291"/>
            <a:ext cx="2952328" cy="5704251"/>
          </a:xfrm>
          <a:prstGeom prst="rect">
            <a:avLst/>
          </a:prstGeom>
        </p:spPr>
      </p:pic>
    </p:spTree>
    <p:extLst>
      <p:ext uri="{BB962C8B-B14F-4D97-AF65-F5344CB8AC3E}">
        <p14:creationId xmlns:p14="http://schemas.microsoft.com/office/powerpoint/2010/main" val="3492676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5186869"/>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仿真结果：点击仿真按钮，待程序运行完成后，显示终端显示输出电压及实时温度，从数据可以看出显示温度与实际温度偏差极小，可以认为是在误差允许的范围内实现了精确测温；完全实现了目标功能。</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3AA162C9-B108-4AD2-BDEE-74C2D8D23753}"/>
              </a:ext>
            </a:extLst>
          </p:cNvPr>
          <p:cNvPicPr/>
          <p:nvPr/>
        </p:nvPicPr>
        <p:blipFill>
          <a:blip r:embed="rId2"/>
          <a:stretch>
            <a:fillRect/>
          </a:stretch>
        </p:blipFill>
        <p:spPr>
          <a:xfrm>
            <a:off x="6888088" y="1036780"/>
            <a:ext cx="4320480" cy="5381608"/>
          </a:xfrm>
          <a:prstGeom prst="rect">
            <a:avLst/>
          </a:prstGeom>
        </p:spPr>
      </p:pic>
    </p:spTree>
    <p:extLst>
      <p:ext uri="{BB962C8B-B14F-4D97-AF65-F5344CB8AC3E}">
        <p14:creationId xmlns:p14="http://schemas.microsoft.com/office/powerpoint/2010/main" val="225842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3.3.6 Grove I2C 12-bit ADC </a:t>
            </a:r>
            <a:endParaRPr lang="en-US" altLang="zh-CN" sz="4000" dirty="0">
              <a:solidFill>
                <a:srgbClr val="20517C"/>
              </a:solidFill>
              <a:sym typeface="+mn-ea"/>
            </a:endParaRPr>
          </a:p>
        </p:txBody>
      </p:sp>
    </p:spTree>
    <p:extLst>
      <p:ext uri="{BB962C8B-B14F-4D97-AF65-F5344CB8AC3E}">
        <p14:creationId xmlns:p14="http://schemas.microsoft.com/office/powerpoint/2010/main" val="1129513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82965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7954159"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I2C 12-bit ADC</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1AF9D83E-95D9-4C8A-9833-8936AE9BBAFB}"/>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13984" y="2283167"/>
            <a:ext cx="7564031" cy="4256088"/>
          </a:xfrm>
          <a:prstGeom prst="rect">
            <a:avLst/>
          </a:prstGeom>
          <a:noFill/>
          <a:ln>
            <a:noFill/>
          </a:ln>
        </p:spPr>
      </p:pic>
    </p:spTree>
    <p:extLst>
      <p:ext uri="{BB962C8B-B14F-4D97-AF65-F5344CB8AC3E}">
        <p14:creationId xmlns:p14="http://schemas.microsoft.com/office/powerpoint/2010/main" val="3674716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1" y="966159"/>
            <a:ext cx="4583501"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I2C 12-bit ADC</a:t>
            </a:r>
            <a:r>
              <a:rPr lang="zh-CN" altLang="en-US" sz="2800" dirty="0">
                <a:latin typeface="+mj-ea"/>
                <a:ea typeface="+mj-ea"/>
                <a:cs typeface="+mj-ea"/>
                <a:sym typeface="+mn-ea"/>
              </a:rPr>
              <a:t>的可视化命令包括读取模拟通道电压模块、读取模拟通道有效电压值模块、读取输出电压模块；如图所示：</a:t>
            </a:r>
          </a:p>
        </p:txBody>
      </p:sp>
      <p:pic>
        <p:nvPicPr>
          <p:cNvPr id="8" name="图片 7">
            <a:extLst>
              <a:ext uri="{FF2B5EF4-FFF2-40B4-BE49-F238E27FC236}">
                <a16:creationId xmlns:a16="http://schemas.microsoft.com/office/drawing/2014/main" id="{32B01A23-9533-419B-B8F0-A1A1DFBD683E}"/>
              </a:ext>
            </a:extLst>
          </p:cNvPr>
          <p:cNvPicPr/>
          <p:nvPr/>
        </p:nvPicPr>
        <p:blipFill>
          <a:blip r:embed="rId2"/>
          <a:stretch>
            <a:fillRect/>
          </a:stretch>
        </p:blipFill>
        <p:spPr>
          <a:xfrm>
            <a:off x="5735960" y="1196752"/>
            <a:ext cx="6119826" cy="5176096"/>
          </a:xfrm>
          <a:prstGeom prst="rect">
            <a:avLst/>
          </a:prstGeom>
        </p:spPr>
      </p:pic>
    </p:spTree>
    <p:extLst>
      <p:ext uri="{BB962C8B-B14F-4D97-AF65-F5344CB8AC3E}">
        <p14:creationId xmlns:p14="http://schemas.microsoft.com/office/powerpoint/2010/main" val="21580340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5087888" cy="454053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目标功能：给</a:t>
            </a:r>
            <a:r>
              <a:rPr lang="en-US" altLang="zh-CN" sz="2800" dirty="0">
                <a:latin typeface="+mj-ea"/>
                <a:ea typeface="+mj-ea"/>
                <a:cs typeface="+mj-ea"/>
                <a:sym typeface="+mn-ea"/>
              </a:rPr>
              <a:t>Grove I2C 12-bit ADC</a:t>
            </a:r>
            <a:r>
              <a:rPr lang="zh-CN" altLang="en-US" sz="2800" dirty="0">
                <a:latin typeface="+mj-ea"/>
                <a:ea typeface="+mj-ea"/>
                <a:cs typeface="+mj-ea"/>
                <a:sym typeface="+mn-ea"/>
              </a:rPr>
              <a:t>输入</a:t>
            </a:r>
            <a:r>
              <a:rPr lang="en-US" altLang="zh-CN" sz="2800" dirty="0">
                <a:latin typeface="+mj-ea"/>
                <a:ea typeface="+mj-ea"/>
                <a:cs typeface="+mj-ea"/>
                <a:sym typeface="+mn-ea"/>
              </a:rPr>
              <a:t>3V</a:t>
            </a:r>
            <a:r>
              <a:rPr lang="zh-CN" altLang="en-US" sz="2800" dirty="0">
                <a:latin typeface="+mj-ea"/>
                <a:ea typeface="+mj-ea"/>
                <a:cs typeface="+mj-ea"/>
                <a:sym typeface="+mn-ea"/>
              </a:rPr>
              <a:t>电压信号，使显示终端输出输入电压及</a:t>
            </a:r>
            <a:r>
              <a:rPr lang="en-US" altLang="zh-CN" sz="2800" dirty="0">
                <a:latin typeface="+mj-ea"/>
                <a:ea typeface="+mj-ea"/>
                <a:cs typeface="+mj-ea"/>
                <a:sym typeface="+mn-ea"/>
              </a:rPr>
              <a:t>ADC</a:t>
            </a:r>
            <a:r>
              <a:rPr lang="zh-CN" altLang="en-US" sz="2800" dirty="0">
                <a:latin typeface="+mj-ea"/>
                <a:ea typeface="+mj-ea"/>
                <a:cs typeface="+mj-ea"/>
                <a:sym typeface="+mn-ea"/>
              </a:rPr>
              <a:t>输出数值。系统由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I2C 12-bit ADC</a:t>
            </a:r>
            <a:r>
              <a:rPr lang="zh-CN" altLang="en-US" sz="2800" dirty="0">
                <a:latin typeface="+mj-ea"/>
                <a:ea typeface="+mj-ea"/>
                <a:cs typeface="+mj-ea"/>
                <a:sym typeface="+mn-ea"/>
              </a:rPr>
              <a:t>和</a:t>
            </a:r>
            <a:r>
              <a:rPr lang="en-US" altLang="zh-CN" sz="2800" dirty="0">
                <a:latin typeface="+mj-ea"/>
                <a:ea typeface="+mj-ea"/>
                <a:cs typeface="+mj-ea"/>
                <a:sym typeface="+mn-ea"/>
              </a:rPr>
              <a:t>Grove –terminal</a:t>
            </a:r>
            <a:r>
              <a:rPr lang="zh-CN" altLang="en-US" sz="2800" dirty="0">
                <a:latin typeface="+mj-ea"/>
                <a:ea typeface="+mj-ea"/>
                <a:cs typeface="+mj-ea"/>
                <a:sym typeface="+mn-ea"/>
              </a:rPr>
              <a:t>三个部分构成。</a:t>
            </a:r>
          </a:p>
        </p:txBody>
      </p:sp>
      <p:pic>
        <p:nvPicPr>
          <p:cNvPr id="7" name="图片 6">
            <a:extLst>
              <a:ext uri="{FF2B5EF4-FFF2-40B4-BE49-F238E27FC236}">
                <a16:creationId xmlns:a16="http://schemas.microsoft.com/office/drawing/2014/main" id="{58297FFB-F21F-4CDE-B6B3-358BA5C75FA7}"/>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799856" y="1776850"/>
            <a:ext cx="7239445" cy="4032448"/>
          </a:xfrm>
          <a:prstGeom prst="rect">
            <a:avLst/>
          </a:prstGeom>
          <a:noFill/>
          <a:ln>
            <a:noFill/>
          </a:ln>
        </p:spPr>
      </p:pic>
    </p:spTree>
    <p:extLst>
      <p:ext uri="{BB962C8B-B14F-4D97-AF65-F5344CB8AC3E}">
        <p14:creationId xmlns:p14="http://schemas.microsoft.com/office/powerpoint/2010/main" val="29791437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776A0CC0-BD5E-474D-887D-1B9CCA5372EA}"/>
              </a:ext>
            </a:extLst>
          </p:cNvPr>
          <p:cNvPicPr/>
          <p:nvPr/>
        </p:nvPicPr>
        <p:blipFill>
          <a:blip r:embed="rId2"/>
          <a:stretch>
            <a:fillRect/>
          </a:stretch>
        </p:blipFill>
        <p:spPr>
          <a:xfrm>
            <a:off x="6517567" y="1412777"/>
            <a:ext cx="2037189" cy="5424649"/>
          </a:xfrm>
          <a:prstGeom prst="rect">
            <a:avLst/>
          </a:prstGeom>
        </p:spPr>
      </p:pic>
    </p:spTree>
    <p:extLst>
      <p:ext uri="{BB962C8B-B14F-4D97-AF65-F5344CB8AC3E}">
        <p14:creationId xmlns:p14="http://schemas.microsoft.com/office/powerpoint/2010/main" val="1973580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仿真结果：点击仿真按钮，待程序运行完成后，显示终端实时显示输入模拟电压值以及经数模转换后</a:t>
            </a:r>
            <a:r>
              <a:rPr lang="en-US" altLang="zh-CN" sz="2800" dirty="0">
                <a:latin typeface="+mj-ea"/>
                <a:ea typeface="+mj-ea"/>
                <a:cs typeface="+mj-ea"/>
                <a:sym typeface="+mn-ea"/>
              </a:rPr>
              <a:t>ADC</a:t>
            </a:r>
            <a:r>
              <a:rPr lang="zh-CN" altLang="en-US" sz="2800" dirty="0">
                <a:latin typeface="+mj-ea"/>
                <a:ea typeface="+mj-ea"/>
                <a:cs typeface="+mj-ea"/>
                <a:sym typeface="+mn-ea"/>
              </a:rPr>
              <a:t>输出的数值；</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251EF7D7-6B14-4EF2-95C8-03EAE24636C1}"/>
              </a:ext>
            </a:extLst>
          </p:cNvPr>
          <p:cNvPicPr/>
          <p:nvPr/>
        </p:nvPicPr>
        <p:blipFill>
          <a:blip r:embed="rId2"/>
          <a:stretch>
            <a:fillRect/>
          </a:stretch>
        </p:blipFill>
        <p:spPr>
          <a:xfrm>
            <a:off x="5426808" y="1618993"/>
            <a:ext cx="6240457" cy="4978657"/>
          </a:xfrm>
          <a:prstGeom prst="rect">
            <a:avLst/>
          </a:prstGeom>
        </p:spPr>
      </p:pic>
    </p:spTree>
    <p:extLst>
      <p:ext uri="{BB962C8B-B14F-4D97-AF65-F5344CB8AC3E}">
        <p14:creationId xmlns:p14="http://schemas.microsoft.com/office/powerpoint/2010/main" val="3608875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3.3.7  Grove Infrared Proximity Sensor Module</a:t>
            </a:r>
            <a:endParaRPr lang="en-US" altLang="zh-CN" sz="4000" dirty="0">
              <a:solidFill>
                <a:srgbClr val="20517C"/>
              </a:solidFill>
              <a:sym typeface="+mn-ea"/>
            </a:endParaRPr>
          </a:p>
        </p:txBody>
      </p:sp>
    </p:spTree>
    <p:extLst>
      <p:ext uri="{BB962C8B-B14F-4D97-AF65-F5344CB8AC3E}">
        <p14:creationId xmlns:p14="http://schemas.microsoft.com/office/powerpoint/2010/main" val="3825152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84784"/>
            <a:ext cx="5361871"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rove 128x64 OLED</a:t>
            </a:r>
            <a:r>
              <a:rPr lang="zh-CN" altLang="en-US" sz="2800" dirty="0">
                <a:latin typeface="+mj-ea"/>
                <a:ea typeface="+mj-ea"/>
                <a:cs typeface="+mj-ea"/>
                <a:sym typeface="+mn-ea"/>
              </a:rPr>
              <a:t>显示屏电路原理图如图所示</a:t>
            </a:r>
          </a:p>
        </p:txBody>
      </p:sp>
      <p:pic>
        <p:nvPicPr>
          <p:cNvPr id="8" name="图片 7">
            <a:extLst>
              <a:ext uri="{FF2B5EF4-FFF2-40B4-BE49-F238E27FC236}">
                <a16:creationId xmlns:a16="http://schemas.microsoft.com/office/drawing/2014/main" id="{C493DF72-D35E-44C1-9058-4A4D07D8F4D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6" y="1688101"/>
            <a:ext cx="6489496" cy="49095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7479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Infrared Proximity Sensor Module</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5EC80179-485A-407A-B7CA-ECF11C7000F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63552" y="2547420"/>
            <a:ext cx="8460480" cy="4050230"/>
          </a:xfrm>
          <a:prstGeom prst="rect">
            <a:avLst/>
          </a:prstGeom>
          <a:noFill/>
          <a:ln>
            <a:noFill/>
          </a:ln>
        </p:spPr>
      </p:pic>
    </p:spTree>
    <p:extLst>
      <p:ext uri="{BB962C8B-B14F-4D97-AF65-F5344CB8AC3E}">
        <p14:creationId xmlns:p14="http://schemas.microsoft.com/office/powerpoint/2010/main" val="2176837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18444" y="1481896"/>
            <a:ext cx="4583501"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Infrared Proximity Sensor Module</a:t>
            </a:r>
            <a:r>
              <a:rPr lang="zh-CN" altLang="en-US" sz="2800" dirty="0">
                <a:latin typeface="+mj-ea"/>
                <a:ea typeface="+mj-ea"/>
                <a:cs typeface="+mj-ea"/>
                <a:sym typeface="+mn-ea"/>
              </a:rPr>
              <a:t>可视化命令。从上到下依次读取电压模块、读取距离模块。</a:t>
            </a: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如图所示：</a:t>
            </a:r>
          </a:p>
        </p:txBody>
      </p:sp>
      <p:pic>
        <p:nvPicPr>
          <p:cNvPr id="7" name="图片 6">
            <a:extLst>
              <a:ext uri="{FF2B5EF4-FFF2-40B4-BE49-F238E27FC236}">
                <a16:creationId xmlns:a16="http://schemas.microsoft.com/office/drawing/2014/main" id="{05627372-026D-4C17-8217-B91AB6C931C4}"/>
              </a:ext>
            </a:extLst>
          </p:cNvPr>
          <p:cNvPicPr/>
          <p:nvPr/>
        </p:nvPicPr>
        <p:blipFill>
          <a:blip r:embed="rId2"/>
          <a:stretch>
            <a:fillRect/>
          </a:stretch>
        </p:blipFill>
        <p:spPr>
          <a:xfrm>
            <a:off x="5159896" y="1628800"/>
            <a:ext cx="6633176" cy="4744733"/>
          </a:xfrm>
          <a:prstGeom prst="rect">
            <a:avLst/>
          </a:prstGeom>
        </p:spPr>
      </p:pic>
    </p:spTree>
    <p:extLst>
      <p:ext uri="{BB962C8B-B14F-4D97-AF65-F5344CB8AC3E}">
        <p14:creationId xmlns:p14="http://schemas.microsoft.com/office/powerpoint/2010/main" val="13756275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5186869"/>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目标功能：显示终端实时高精度显示读取的距离值和显示传感器输出的电压值。</a:t>
            </a:r>
            <a:endParaRPr lang="en-US" altLang="zh-CN" sz="2800" dirty="0">
              <a:latin typeface="+mj-ea"/>
              <a:ea typeface="+mj-ea"/>
              <a:cs typeface="+mj-ea"/>
              <a:sym typeface="+mn-ea"/>
            </a:endParaRPr>
          </a:p>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Infrared Proximity Sensor Module</a:t>
            </a:r>
            <a:r>
              <a:rPr lang="zh-CN" altLang="en-US" sz="2800" dirty="0">
                <a:latin typeface="+mj-ea"/>
                <a:ea typeface="+mj-ea"/>
                <a:cs typeface="+mj-ea"/>
                <a:sym typeface="+mn-ea"/>
              </a:rPr>
              <a:t>、</a:t>
            </a:r>
            <a:r>
              <a:rPr lang="en-US" altLang="zh-CN" sz="2800" dirty="0">
                <a:latin typeface="+mj-ea"/>
                <a:ea typeface="+mj-ea"/>
                <a:cs typeface="+mj-ea"/>
                <a:sym typeface="+mn-ea"/>
              </a:rPr>
              <a:t>Grove –terminal</a:t>
            </a:r>
            <a:r>
              <a:rPr lang="zh-CN" altLang="en-US" sz="2800" dirty="0">
                <a:latin typeface="+mj-ea"/>
                <a:ea typeface="+mj-ea"/>
                <a:cs typeface="+mj-ea"/>
                <a:sym typeface="+mn-ea"/>
              </a:rPr>
              <a:t>三个部分构成。</a:t>
            </a:r>
          </a:p>
        </p:txBody>
      </p:sp>
      <p:pic>
        <p:nvPicPr>
          <p:cNvPr id="8" name="图片 7">
            <a:extLst>
              <a:ext uri="{FF2B5EF4-FFF2-40B4-BE49-F238E27FC236}">
                <a16:creationId xmlns:a16="http://schemas.microsoft.com/office/drawing/2014/main" id="{E88E229E-3960-4D22-82E6-CCC675FC932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9856" y="1988840"/>
            <a:ext cx="7201728" cy="3600400"/>
          </a:xfrm>
          <a:prstGeom prst="rect">
            <a:avLst/>
          </a:prstGeom>
          <a:noFill/>
          <a:ln>
            <a:noFill/>
          </a:ln>
        </p:spPr>
      </p:pic>
    </p:spTree>
    <p:extLst>
      <p:ext uri="{BB962C8B-B14F-4D97-AF65-F5344CB8AC3E}">
        <p14:creationId xmlns:p14="http://schemas.microsoft.com/office/powerpoint/2010/main" val="3520876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11506B32-782F-4E27-B439-B6B6BA58D2FB}"/>
              </a:ext>
            </a:extLst>
          </p:cNvPr>
          <p:cNvPicPr/>
          <p:nvPr/>
        </p:nvPicPr>
        <p:blipFill>
          <a:blip r:embed="rId2"/>
          <a:stretch>
            <a:fillRect/>
          </a:stretch>
        </p:blipFill>
        <p:spPr>
          <a:xfrm>
            <a:off x="6142347" y="1479239"/>
            <a:ext cx="1681845" cy="4815688"/>
          </a:xfrm>
          <a:prstGeom prst="rect">
            <a:avLst/>
          </a:prstGeom>
        </p:spPr>
      </p:pic>
    </p:spTree>
    <p:extLst>
      <p:ext uri="{BB962C8B-B14F-4D97-AF65-F5344CB8AC3E}">
        <p14:creationId xmlns:p14="http://schemas.microsoft.com/office/powerpoint/2010/main" val="44819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5833200"/>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仿真结果：点击仿真按钮，待程序运行完成后，显示终端实时显示读取的距离值</a:t>
            </a:r>
            <a:r>
              <a:rPr lang="en-US" altLang="zh-CN" sz="2800" dirty="0">
                <a:latin typeface="+mj-ea"/>
                <a:ea typeface="+mj-ea"/>
                <a:cs typeface="+mj-ea"/>
                <a:sym typeface="+mn-ea"/>
              </a:rPr>
              <a:t>28.2cm</a:t>
            </a:r>
            <a:r>
              <a:rPr lang="zh-CN" altLang="en-US" sz="2800" dirty="0">
                <a:latin typeface="+mj-ea"/>
                <a:ea typeface="+mj-ea"/>
                <a:cs typeface="+mj-ea"/>
                <a:sym typeface="+mn-ea"/>
              </a:rPr>
              <a:t>及传感器输出的电压值</a:t>
            </a:r>
            <a:r>
              <a:rPr lang="en-US" altLang="zh-CN" sz="2800" dirty="0">
                <a:latin typeface="+mj-ea"/>
                <a:ea typeface="+mj-ea"/>
                <a:cs typeface="+mj-ea"/>
                <a:sym typeface="+mn-ea"/>
              </a:rPr>
              <a:t>0.957V</a:t>
            </a:r>
            <a:r>
              <a:rPr lang="zh-CN" altLang="en-US" sz="2800" dirty="0">
                <a:latin typeface="+mj-ea"/>
                <a:ea typeface="+mj-ea"/>
                <a:cs typeface="+mj-ea"/>
                <a:sym typeface="+mn-ea"/>
              </a:rPr>
              <a:t>，从数据可以看出显示距离</a:t>
            </a:r>
            <a:r>
              <a:rPr lang="en-US" altLang="zh-CN" sz="2800" dirty="0">
                <a:latin typeface="+mj-ea"/>
                <a:ea typeface="+mj-ea"/>
                <a:cs typeface="+mj-ea"/>
                <a:sym typeface="+mn-ea"/>
              </a:rPr>
              <a:t>28.2cm</a:t>
            </a:r>
            <a:r>
              <a:rPr lang="zh-CN" altLang="en-US" sz="2800" dirty="0">
                <a:latin typeface="+mj-ea"/>
                <a:ea typeface="+mj-ea"/>
                <a:cs typeface="+mj-ea"/>
                <a:sym typeface="+mn-ea"/>
              </a:rPr>
              <a:t>与实际距离</a:t>
            </a:r>
            <a:r>
              <a:rPr lang="en-US" altLang="zh-CN" sz="2800" dirty="0">
                <a:latin typeface="+mj-ea"/>
                <a:ea typeface="+mj-ea"/>
                <a:cs typeface="+mj-ea"/>
                <a:sym typeface="+mn-ea"/>
              </a:rPr>
              <a:t>28cm</a:t>
            </a:r>
            <a:r>
              <a:rPr lang="zh-CN" altLang="en-US" sz="2800" dirty="0">
                <a:latin typeface="+mj-ea"/>
                <a:ea typeface="+mj-ea"/>
                <a:cs typeface="+mj-ea"/>
                <a:sym typeface="+mn-ea"/>
              </a:rPr>
              <a:t>偏差极小，可以认为是在误差允许的范围内实现了精确距离测量</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D0CC6F1C-9F2A-4622-98A5-BDD9B748C3CC}"/>
              </a:ext>
            </a:extLst>
          </p:cNvPr>
          <p:cNvPicPr/>
          <p:nvPr/>
        </p:nvPicPr>
        <p:blipFill>
          <a:blip r:embed="rId2"/>
          <a:stretch>
            <a:fillRect/>
          </a:stretch>
        </p:blipFill>
        <p:spPr>
          <a:xfrm>
            <a:off x="4739610" y="1772816"/>
            <a:ext cx="6884117" cy="3823606"/>
          </a:xfrm>
          <a:prstGeom prst="rect">
            <a:avLst/>
          </a:prstGeom>
        </p:spPr>
      </p:pic>
    </p:spTree>
    <p:extLst>
      <p:ext uri="{BB962C8B-B14F-4D97-AF65-F5344CB8AC3E}">
        <p14:creationId xmlns:p14="http://schemas.microsoft.com/office/powerpoint/2010/main" val="3131196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4608850" cy="5833200"/>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当我们改变传感器时间距离为</a:t>
            </a:r>
            <a:r>
              <a:rPr lang="en-US" altLang="zh-CN" sz="2800" dirty="0">
                <a:latin typeface="+mj-ea"/>
                <a:ea typeface="+mj-ea"/>
                <a:cs typeface="+mj-ea"/>
                <a:sym typeface="+mn-ea"/>
              </a:rPr>
              <a:t>29</a:t>
            </a:r>
            <a:r>
              <a:rPr lang="zh-CN" altLang="en-US" sz="2800" dirty="0">
                <a:latin typeface="+mj-ea"/>
                <a:ea typeface="+mj-ea"/>
                <a:cs typeface="+mj-ea"/>
                <a:sym typeface="+mn-ea"/>
              </a:rPr>
              <a:t>时，显示终端立即跳变为</a:t>
            </a:r>
            <a:r>
              <a:rPr lang="en-US" altLang="zh-CN" sz="2800" dirty="0">
                <a:latin typeface="+mj-ea"/>
                <a:ea typeface="+mj-ea"/>
                <a:cs typeface="+mj-ea"/>
                <a:sym typeface="+mn-ea"/>
              </a:rPr>
              <a:t>29.1cm</a:t>
            </a:r>
          </a:p>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，仍然符合精确测量距离允许偏差范围，不论实际距离怎么改变，显示终端总是能够在误差允许范围内显示测量距离，完全实现了目标功能。</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98F36BE3-2928-490F-B487-5ACFC06ED853}"/>
              </a:ext>
            </a:extLst>
          </p:cNvPr>
          <p:cNvPicPr/>
          <p:nvPr/>
        </p:nvPicPr>
        <p:blipFill>
          <a:blip r:embed="rId2"/>
          <a:stretch>
            <a:fillRect/>
          </a:stretch>
        </p:blipFill>
        <p:spPr>
          <a:xfrm>
            <a:off x="4635595" y="1605280"/>
            <a:ext cx="7468353" cy="4149085"/>
          </a:xfrm>
          <a:prstGeom prst="rect">
            <a:avLst/>
          </a:prstGeom>
        </p:spPr>
      </p:pic>
    </p:spTree>
    <p:extLst>
      <p:ext uri="{BB962C8B-B14F-4D97-AF65-F5344CB8AC3E}">
        <p14:creationId xmlns:p14="http://schemas.microsoft.com/office/powerpoint/2010/main" val="38579417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3.3.8  Grove RGB LCD Module</a:t>
            </a:r>
            <a:endParaRPr lang="en-US" altLang="zh-CN" sz="4000" dirty="0">
              <a:solidFill>
                <a:srgbClr val="20517C"/>
              </a:solidFill>
              <a:sym typeface="+mn-ea"/>
            </a:endParaRPr>
          </a:p>
        </p:txBody>
      </p:sp>
    </p:spTree>
    <p:extLst>
      <p:ext uri="{BB962C8B-B14F-4D97-AF65-F5344CB8AC3E}">
        <p14:creationId xmlns:p14="http://schemas.microsoft.com/office/powerpoint/2010/main" val="1885518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732259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RGB LCD Module</a:t>
            </a:r>
            <a:endParaRPr lang="en-US" altLang="zh-CN" sz="4400" dirty="0">
              <a:sym typeface="+mn-ea"/>
            </a:endParaRPr>
          </a:p>
        </p:txBody>
      </p:sp>
      <p:sp>
        <p:nvSpPr>
          <p:cNvPr id="23" name="矩形 22"/>
          <p:cNvSpPr/>
          <p:nvPr/>
        </p:nvSpPr>
        <p:spPr>
          <a:xfrm>
            <a:off x="407670" y="1988820"/>
            <a:ext cx="10987405"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RGB LCD Module</a:t>
            </a:r>
            <a:r>
              <a:rPr lang="zh-CN" altLang="en-US" sz="2800" dirty="0">
                <a:latin typeface="+mj-ea"/>
                <a:ea typeface="+mj-ea"/>
                <a:cs typeface="+mj-ea"/>
                <a:sym typeface="+mn-ea"/>
              </a:rPr>
              <a:t>是一种</a:t>
            </a:r>
            <a:r>
              <a:rPr lang="en-US" altLang="zh-CN" sz="2800" dirty="0">
                <a:latin typeface="+mj-ea"/>
                <a:ea typeface="+mj-ea"/>
                <a:cs typeface="+mj-ea"/>
                <a:sym typeface="+mn-ea"/>
              </a:rPr>
              <a:t>RGB</a:t>
            </a:r>
            <a:r>
              <a:rPr lang="zh-CN" altLang="en-US" sz="2800" dirty="0">
                <a:latin typeface="+mj-ea"/>
                <a:ea typeface="+mj-ea"/>
                <a:cs typeface="+mj-ea"/>
                <a:sym typeface="+mn-ea"/>
              </a:rPr>
              <a:t>液晶显示模块。它采用</a:t>
            </a:r>
            <a:r>
              <a:rPr lang="en-US" altLang="zh-CN" sz="2800" dirty="0">
                <a:latin typeface="+mj-ea"/>
                <a:ea typeface="+mj-ea"/>
                <a:cs typeface="+mj-ea"/>
                <a:sym typeface="+mn-ea"/>
              </a:rPr>
              <a:t>I2C</a:t>
            </a:r>
            <a:r>
              <a:rPr lang="zh-CN" altLang="en-US" sz="2800" dirty="0">
                <a:latin typeface="+mj-ea"/>
                <a:ea typeface="+mj-ea"/>
                <a:cs typeface="+mj-ea"/>
                <a:sym typeface="+mn-ea"/>
              </a:rPr>
              <a:t>作为与微控制器的通信方法。 因此，数据交换和背光控制所需的引脚数量从</a:t>
            </a:r>
            <a:r>
              <a:rPr lang="en-US" altLang="zh-CN" sz="2800" dirty="0">
                <a:latin typeface="+mj-ea"/>
                <a:ea typeface="+mj-ea"/>
                <a:cs typeface="+mj-ea"/>
                <a:sym typeface="+mn-ea"/>
              </a:rPr>
              <a:t>10</a:t>
            </a:r>
            <a:r>
              <a:rPr lang="zh-CN" altLang="en-US" sz="2800" dirty="0">
                <a:latin typeface="+mj-ea"/>
                <a:ea typeface="+mj-ea"/>
                <a:cs typeface="+mj-ea"/>
                <a:sym typeface="+mn-ea"/>
              </a:rPr>
              <a:t>个减少到</a:t>
            </a:r>
            <a:r>
              <a:rPr lang="en-US" altLang="zh-CN" sz="2800" dirty="0">
                <a:latin typeface="+mj-ea"/>
                <a:ea typeface="+mj-ea"/>
                <a:cs typeface="+mj-ea"/>
                <a:sym typeface="+mn-ea"/>
              </a:rPr>
              <a:t>2</a:t>
            </a:r>
            <a:r>
              <a:rPr lang="zh-CN" altLang="en-US" sz="2800" dirty="0">
                <a:latin typeface="+mj-ea"/>
                <a:ea typeface="+mj-ea"/>
                <a:cs typeface="+mj-ea"/>
                <a:sym typeface="+mn-ea"/>
              </a:rPr>
              <a:t>个，极大缓解了复杂任务中</a:t>
            </a:r>
            <a:r>
              <a:rPr lang="en-US" altLang="zh-CN" sz="2800" dirty="0">
                <a:latin typeface="+mj-ea"/>
                <a:ea typeface="+mj-ea"/>
                <a:cs typeface="+mj-ea"/>
                <a:sym typeface="+mn-ea"/>
              </a:rPr>
              <a:t>IO</a:t>
            </a:r>
            <a:r>
              <a:rPr lang="zh-CN" altLang="en-US" sz="2800" dirty="0">
                <a:latin typeface="+mj-ea"/>
                <a:ea typeface="+mj-ea"/>
                <a:cs typeface="+mj-ea"/>
                <a:sym typeface="+mn-ea"/>
              </a:rPr>
              <a:t>口不够用的情况。此外，</a:t>
            </a:r>
            <a:r>
              <a:rPr lang="en-US" altLang="zh-CN" sz="2800" dirty="0">
                <a:latin typeface="+mj-ea"/>
                <a:ea typeface="+mj-ea"/>
                <a:cs typeface="+mj-ea"/>
                <a:sym typeface="+mn-ea"/>
              </a:rPr>
              <a:t>Grove - LCD RGB</a:t>
            </a:r>
            <a:r>
              <a:rPr lang="zh-CN" altLang="en-US" sz="2800" dirty="0">
                <a:latin typeface="+mj-ea"/>
                <a:ea typeface="+mj-ea"/>
                <a:cs typeface="+mj-ea"/>
                <a:sym typeface="+mn-ea"/>
              </a:rPr>
              <a:t>背光支持用户定义的字符和颜色，您可以通过简单和简洁的</a:t>
            </a:r>
            <a:r>
              <a:rPr lang="en-US" altLang="zh-CN" sz="2800" dirty="0">
                <a:latin typeface="+mj-ea"/>
                <a:ea typeface="+mj-ea"/>
                <a:cs typeface="+mj-ea"/>
                <a:sym typeface="+mn-ea"/>
              </a:rPr>
              <a:t>Grove</a:t>
            </a:r>
            <a:r>
              <a:rPr lang="zh-CN" altLang="en-US" sz="2800" dirty="0">
                <a:latin typeface="+mj-ea"/>
                <a:ea typeface="+mj-ea"/>
                <a:cs typeface="+mj-ea"/>
                <a:sym typeface="+mn-ea"/>
              </a:rPr>
              <a:t>界面将颜色设置为任何您喜欢的颜色和设计出您所需要的字符。 </a:t>
            </a:r>
          </a:p>
        </p:txBody>
      </p:sp>
    </p:spTree>
    <p:extLst>
      <p:ext uri="{BB962C8B-B14F-4D97-AF65-F5344CB8AC3E}">
        <p14:creationId xmlns:p14="http://schemas.microsoft.com/office/powerpoint/2010/main" val="129812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331" y="966159"/>
            <a:ext cx="4583501" cy="1308884"/>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128x64 OLED</a:t>
            </a:r>
            <a:r>
              <a:rPr lang="zh-CN" altLang="en-US" sz="2800" dirty="0">
                <a:latin typeface="+mj-ea"/>
                <a:ea typeface="+mj-ea"/>
                <a:cs typeface="+mj-ea"/>
                <a:sym typeface="+mn-ea"/>
              </a:rPr>
              <a:t>显示屏可视化命令如图所示：</a:t>
            </a:r>
          </a:p>
        </p:txBody>
      </p:sp>
      <p:pic>
        <p:nvPicPr>
          <p:cNvPr id="8" name="图片 7">
            <a:extLst>
              <a:ext uri="{FF2B5EF4-FFF2-40B4-BE49-F238E27FC236}">
                <a16:creationId xmlns:a16="http://schemas.microsoft.com/office/drawing/2014/main" id="{97730F04-F4CD-4C22-9637-18BF8B7E7976}"/>
              </a:ext>
            </a:extLst>
          </p:cNvPr>
          <p:cNvPicPr/>
          <p:nvPr/>
        </p:nvPicPr>
        <p:blipFill rotWithShape="1">
          <a:blip r:embed="rId2"/>
          <a:srcRect l="2831" b="2020"/>
          <a:stretch/>
        </p:blipFill>
        <p:spPr bwMode="auto">
          <a:xfrm>
            <a:off x="6304930" y="1169042"/>
            <a:ext cx="2160240" cy="5428608"/>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RGB LCD Module</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13FD0FF4-F29F-4DA1-8FA9-05B1C8931BB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5325" y="2703528"/>
            <a:ext cx="9299559" cy="3101735"/>
          </a:xfrm>
          <a:prstGeom prst="rect">
            <a:avLst/>
          </a:prstGeom>
          <a:noFill/>
          <a:ln>
            <a:noFill/>
          </a:ln>
        </p:spPr>
      </p:pic>
    </p:spTree>
    <p:extLst>
      <p:ext uri="{BB962C8B-B14F-4D97-AF65-F5344CB8AC3E}">
        <p14:creationId xmlns:p14="http://schemas.microsoft.com/office/powerpoint/2010/main" val="7237643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18444" y="1481896"/>
            <a:ext cx="4583501"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RGB LCD Module</a:t>
            </a:r>
            <a:r>
              <a:rPr lang="zh-CN" altLang="en-US" sz="2800" dirty="0">
                <a:latin typeface="+mj-ea"/>
                <a:ea typeface="+mj-ea"/>
                <a:cs typeface="+mj-ea"/>
                <a:sym typeface="+mn-ea"/>
              </a:rPr>
              <a:t>的可视化命令。如图所示：</a:t>
            </a:r>
          </a:p>
        </p:txBody>
      </p:sp>
      <p:pic>
        <p:nvPicPr>
          <p:cNvPr id="8" name="图片 7">
            <a:extLst>
              <a:ext uri="{FF2B5EF4-FFF2-40B4-BE49-F238E27FC236}">
                <a16:creationId xmlns:a16="http://schemas.microsoft.com/office/drawing/2014/main" id="{E066578F-DBD5-4361-BBB7-AFA80BDE6DDB}"/>
              </a:ext>
            </a:extLst>
          </p:cNvPr>
          <p:cNvPicPr/>
          <p:nvPr/>
        </p:nvPicPr>
        <p:blipFill>
          <a:blip r:embed="rId2"/>
          <a:stretch>
            <a:fillRect/>
          </a:stretch>
        </p:blipFill>
        <p:spPr>
          <a:xfrm>
            <a:off x="7295998" y="1474091"/>
            <a:ext cx="2323783" cy="4736695"/>
          </a:xfrm>
          <a:prstGeom prst="rect">
            <a:avLst/>
          </a:prstGeom>
        </p:spPr>
      </p:pic>
    </p:spTree>
    <p:extLst>
      <p:ext uri="{BB962C8B-B14F-4D97-AF65-F5344CB8AC3E}">
        <p14:creationId xmlns:p14="http://schemas.microsoft.com/office/powerpoint/2010/main" val="2119852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LCD</a:t>
            </a:r>
            <a:r>
              <a:rPr lang="zh-CN" altLang="en-US" sz="2800" dirty="0">
                <a:latin typeface="+mj-ea"/>
                <a:ea typeface="+mj-ea"/>
                <a:cs typeface="+mj-ea"/>
                <a:sym typeface="+mn-ea"/>
              </a:rPr>
              <a:t>显示温度传感器测量的精确温度值。系统由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RGB LCD Module</a:t>
            </a:r>
            <a:r>
              <a:rPr lang="zh-CN" altLang="en-US" sz="2800" dirty="0">
                <a:latin typeface="+mj-ea"/>
                <a:ea typeface="+mj-ea"/>
                <a:cs typeface="+mj-ea"/>
                <a:sym typeface="+mn-ea"/>
              </a:rPr>
              <a:t>和</a:t>
            </a:r>
            <a:r>
              <a:rPr lang="en-US" altLang="zh-CN" sz="2800" dirty="0">
                <a:latin typeface="+mj-ea"/>
                <a:ea typeface="+mj-ea"/>
                <a:cs typeface="+mj-ea"/>
                <a:sym typeface="+mn-ea"/>
              </a:rPr>
              <a:t>Grove Temperature Sensor</a:t>
            </a:r>
            <a:r>
              <a:rPr lang="zh-CN" altLang="en-US" sz="2800" dirty="0">
                <a:latin typeface="+mj-ea"/>
                <a:ea typeface="+mj-ea"/>
                <a:cs typeface="+mj-ea"/>
                <a:sym typeface="+mn-ea"/>
              </a:rPr>
              <a:t>三个部分构成。</a:t>
            </a:r>
          </a:p>
        </p:txBody>
      </p:sp>
      <p:pic>
        <p:nvPicPr>
          <p:cNvPr id="7" name="图片 6">
            <a:extLst>
              <a:ext uri="{FF2B5EF4-FFF2-40B4-BE49-F238E27FC236}">
                <a16:creationId xmlns:a16="http://schemas.microsoft.com/office/drawing/2014/main" id="{13970658-3683-4DDA-97E4-D1F4BB5F28BE}"/>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788685" y="1695032"/>
            <a:ext cx="7357402" cy="4060215"/>
          </a:xfrm>
          <a:prstGeom prst="rect">
            <a:avLst/>
          </a:prstGeom>
          <a:noFill/>
          <a:ln>
            <a:noFill/>
          </a:ln>
        </p:spPr>
      </p:pic>
    </p:spTree>
    <p:extLst>
      <p:ext uri="{BB962C8B-B14F-4D97-AF65-F5344CB8AC3E}">
        <p14:creationId xmlns:p14="http://schemas.microsoft.com/office/powerpoint/2010/main" val="2586474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A82C161E-C6EF-47AE-8107-DB0DEE8869D0}"/>
              </a:ext>
            </a:extLst>
          </p:cNvPr>
          <p:cNvPicPr/>
          <p:nvPr/>
        </p:nvPicPr>
        <p:blipFill>
          <a:blip r:embed="rId2"/>
          <a:stretch>
            <a:fillRect/>
          </a:stretch>
        </p:blipFill>
        <p:spPr>
          <a:xfrm>
            <a:off x="5375920" y="1392478"/>
            <a:ext cx="5637742" cy="5208216"/>
          </a:xfrm>
          <a:prstGeom prst="rect">
            <a:avLst/>
          </a:prstGeom>
        </p:spPr>
      </p:pic>
    </p:spTree>
    <p:extLst>
      <p:ext uri="{BB962C8B-B14F-4D97-AF65-F5344CB8AC3E}">
        <p14:creationId xmlns:p14="http://schemas.microsoft.com/office/powerpoint/2010/main" val="33955509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6678692" cy="3247877"/>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LCD</a:t>
            </a:r>
            <a:r>
              <a:rPr lang="zh-CN" altLang="en-US" sz="2800" dirty="0">
                <a:latin typeface="+mj-ea"/>
                <a:ea typeface="+mj-ea"/>
                <a:cs typeface="+mj-ea"/>
                <a:sym typeface="+mn-ea"/>
              </a:rPr>
              <a:t>液晶显示测量的温度值</a:t>
            </a:r>
            <a:r>
              <a:rPr lang="en-US" altLang="zh-CN" sz="2800" dirty="0">
                <a:latin typeface="+mj-ea"/>
                <a:ea typeface="+mj-ea"/>
                <a:cs typeface="+mj-ea"/>
                <a:sym typeface="+mn-ea"/>
              </a:rPr>
              <a:t>27.16°</a:t>
            </a:r>
            <a:r>
              <a:rPr lang="zh-CN" altLang="en-US" sz="2800" dirty="0">
                <a:latin typeface="+mj-ea"/>
                <a:ea typeface="+mj-ea"/>
                <a:cs typeface="+mj-ea"/>
                <a:sym typeface="+mn-ea"/>
              </a:rPr>
              <a:t>，从数据可以看出测量温度</a:t>
            </a:r>
            <a:r>
              <a:rPr lang="en-US" altLang="zh-CN" sz="2800" dirty="0">
                <a:latin typeface="+mj-ea"/>
                <a:ea typeface="+mj-ea"/>
                <a:cs typeface="+mj-ea"/>
                <a:sym typeface="+mn-ea"/>
              </a:rPr>
              <a:t>27.16°</a:t>
            </a:r>
            <a:r>
              <a:rPr lang="zh-CN" altLang="en-US" sz="2800" dirty="0">
                <a:latin typeface="+mj-ea"/>
                <a:ea typeface="+mj-ea"/>
                <a:cs typeface="+mj-ea"/>
                <a:sym typeface="+mn-ea"/>
              </a:rPr>
              <a:t>与实际温度</a:t>
            </a:r>
            <a:r>
              <a:rPr lang="en-US" altLang="zh-CN" sz="2800" dirty="0">
                <a:latin typeface="+mj-ea"/>
                <a:ea typeface="+mj-ea"/>
                <a:cs typeface="+mj-ea"/>
                <a:sym typeface="+mn-ea"/>
              </a:rPr>
              <a:t>27°</a:t>
            </a:r>
            <a:r>
              <a:rPr lang="zh-CN" altLang="en-US" sz="2800" dirty="0">
                <a:latin typeface="+mj-ea"/>
                <a:ea typeface="+mj-ea"/>
                <a:cs typeface="+mj-ea"/>
                <a:sym typeface="+mn-ea"/>
              </a:rPr>
              <a:t>偏差极小，可以认为是在误差允许的范围内实现了精确温度测量如图所示。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8D5C40B3-F0E3-4AC6-9D68-AF05C0C9C418}"/>
              </a:ext>
            </a:extLst>
          </p:cNvPr>
          <p:cNvPicPr/>
          <p:nvPr/>
        </p:nvPicPr>
        <p:blipFill>
          <a:blip r:embed="rId2"/>
          <a:stretch>
            <a:fillRect/>
          </a:stretch>
        </p:blipFill>
        <p:spPr>
          <a:xfrm>
            <a:off x="7392144" y="1228328"/>
            <a:ext cx="4392487" cy="5078172"/>
          </a:xfrm>
          <a:prstGeom prst="rect">
            <a:avLst/>
          </a:prstGeom>
        </p:spPr>
      </p:pic>
    </p:spTree>
    <p:extLst>
      <p:ext uri="{BB962C8B-B14F-4D97-AF65-F5344CB8AC3E}">
        <p14:creationId xmlns:p14="http://schemas.microsoft.com/office/powerpoint/2010/main" val="979480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6678692" cy="3894208"/>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当我们改变传感器时间距离为</a:t>
            </a:r>
            <a:r>
              <a:rPr lang="en-US" altLang="zh-CN" sz="2800" dirty="0">
                <a:latin typeface="+mj-ea"/>
                <a:ea typeface="+mj-ea"/>
                <a:cs typeface="+mj-ea"/>
                <a:sym typeface="+mn-ea"/>
              </a:rPr>
              <a:t>28°</a:t>
            </a:r>
            <a:r>
              <a:rPr lang="zh-CN" altLang="en-US" sz="2800" dirty="0">
                <a:latin typeface="+mj-ea"/>
                <a:ea typeface="+mj-ea"/>
                <a:cs typeface="+mj-ea"/>
                <a:sym typeface="+mn-ea"/>
              </a:rPr>
              <a:t>时，</a:t>
            </a:r>
            <a:r>
              <a:rPr lang="en-US" altLang="zh-CN" sz="2800" dirty="0">
                <a:latin typeface="+mj-ea"/>
                <a:ea typeface="+mj-ea"/>
                <a:cs typeface="+mj-ea"/>
                <a:sym typeface="+mn-ea"/>
              </a:rPr>
              <a:t>LCD</a:t>
            </a:r>
            <a:r>
              <a:rPr lang="zh-CN" altLang="en-US" sz="2800" dirty="0">
                <a:latin typeface="+mj-ea"/>
                <a:ea typeface="+mj-ea"/>
                <a:cs typeface="+mj-ea"/>
                <a:sym typeface="+mn-ea"/>
              </a:rPr>
              <a:t>液晶显示数据立即跳变为</a:t>
            </a:r>
            <a:r>
              <a:rPr lang="en-US" altLang="zh-CN" sz="2800" dirty="0">
                <a:latin typeface="+mj-ea"/>
                <a:ea typeface="+mj-ea"/>
                <a:cs typeface="+mj-ea"/>
                <a:sym typeface="+mn-ea"/>
              </a:rPr>
              <a:t>28.14°</a:t>
            </a:r>
            <a:r>
              <a:rPr lang="zh-CN" altLang="en-US" sz="2800" dirty="0">
                <a:latin typeface="+mj-ea"/>
                <a:ea typeface="+mj-ea"/>
                <a:cs typeface="+mj-ea"/>
                <a:sym typeface="+mn-ea"/>
              </a:rPr>
              <a:t>，仍然符合精确测量距离允许偏差范围，不论实际温度怎么改变，</a:t>
            </a:r>
            <a:r>
              <a:rPr lang="en-US" altLang="zh-CN" sz="2800" dirty="0">
                <a:latin typeface="+mj-ea"/>
                <a:ea typeface="+mj-ea"/>
                <a:cs typeface="+mj-ea"/>
                <a:sym typeface="+mn-ea"/>
              </a:rPr>
              <a:t>LCD</a:t>
            </a:r>
            <a:r>
              <a:rPr lang="zh-CN" altLang="en-US" sz="2800" dirty="0">
                <a:latin typeface="+mj-ea"/>
                <a:ea typeface="+mj-ea"/>
                <a:cs typeface="+mj-ea"/>
                <a:sym typeface="+mn-ea"/>
              </a:rPr>
              <a:t>液晶总是能够在误差允许范围内显示测量温度，完全实现了目标功能。</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49E5A560-8B5B-48B4-9D97-B5756FB25FA8}"/>
              </a:ext>
            </a:extLst>
          </p:cNvPr>
          <p:cNvPicPr/>
          <p:nvPr/>
        </p:nvPicPr>
        <p:blipFill>
          <a:blip r:embed="rId2"/>
          <a:stretch>
            <a:fillRect/>
          </a:stretch>
        </p:blipFill>
        <p:spPr>
          <a:xfrm>
            <a:off x="7392144" y="1219895"/>
            <a:ext cx="4320480" cy="5020349"/>
          </a:xfrm>
          <a:prstGeom prst="rect">
            <a:avLst/>
          </a:prstGeom>
        </p:spPr>
      </p:pic>
    </p:spTree>
    <p:extLst>
      <p:ext uri="{BB962C8B-B14F-4D97-AF65-F5344CB8AC3E}">
        <p14:creationId xmlns:p14="http://schemas.microsoft.com/office/powerpoint/2010/main" val="13891175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3.3.9  Grove LED bar Module</a:t>
            </a:r>
            <a:endParaRPr lang="en-US" altLang="zh-CN" sz="4000" dirty="0">
              <a:solidFill>
                <a:srgbClr val="20517C"/>
              </a:solidFill>
              <a:sym typeface="+mn-ea"/>
            </a:endParaRPr>
          </a:p>
        </p:txBody>
      </p:sp>
    </p:spTree>
    <p:extLst>
      <p:ext uri="{BB962C8B-B14F-4D97-AF65-F5344CB8AC3E}">
        <p14:creationId xmlns:p14="http://schemas.microsoft.com/office/powerpoint/2010/main" val="40356934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503141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LED bar Module</a:t>
            </a:r>
            <a:endParaRPr lang="en-US" altLang="zh-CN" sz="4400" dirty="0">
              <a:sym typeface="+mn-ea"/>
            </a:endParaRPr>
          </a:p>
        </p:txBody>
      </p:sp>
      <p:sp>
        <p:nvSpPr>
          <p:cNvPr id="23" name="矩形 22"/>
          <p:cNvSpPr/>
          <p:nvPr/>
        </p:nvSpPr>
        <p:spPr>
          <a:xfrm>
            <a:off x="407670" y="1988820"/>
            <a:ext cx="10987405"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LED bar Module</a:t>
            </a:r>
            <a:r>
              <a:rPr lang="zh-CN" altLang="en-US" sz="2800" dirty="0">
                <a:latin typeface="+mj-ea"/>
                <a:ea typeface="+mj-ea"/>
                <a:cs typeface="+mj-ea"/>
                <a:sym typeface="+mn-ea"/>
              </a:rPr>
              <a:t>是一个条状发光二极管模块。它共有</a:t>
            </a:r>
            <a:r>
              <a:rPr lang="en-US" altLang="zh-CN" sz="2800" dirty="0">
                <a:latin typeface="+mj-ea"/>
                <a:ea typeface="+mj-ea"/>
                <a:cs typeface="+mj-ea"/>
                <a:sym typeface="+mn-ea"/>
              </a:rPr>
              <a:t>10 </a:t>
            </a:r>
            <a:r>
              <a:rPr lang="zh-CN" altLang="en-US" sz="2800" dirty="0">
                <a:latin typeface="+mj-ea"/>
                <a:ea typeface="+mj-ea"/>
                <a:cs typeface="+mj-ea"/>
                <a:sym typeface="+mn-ea"/>
              </a:rPr>
              <a:t>个条状</a:t>
            </a:r>
            <a:r>
              <a:rPr lang="en-US" altLang="zh-CN" sz="2800" dirty="0">
                <a:latin typeface="+mj-ea"/>
                <a:ea typeface="+mj-ea"/>
                <a:cs typeface="+mj-ea"/>
                <a:sym typeface="+mn-ea"/>
              </a:rPr>
              <a:t>led </a:t>
            </a:r>
            <a:r>
              <a:rPr lang="zh-CN" altLang="en-US" sz="2800" dirty="0">
                <a:latin typeface="+mj-ea"/>
                <a:ea typeface="+mj-ea"/>
                <a:cs typeface="+mj-ea"/>
                <a:sym typeface="+mn-ea"/>
              </a:rPr>
              <a:t>构成其中： 一红、 一黄，一浅绿色和其余绿色，它可以用作一个剩余指标显示，例如电池寿命、 电压、 水位、 音乐音量或其他需要渐变显示的值。</a:t>
            </a:r>
          </a:p>
        </p:txBody>
      </p:sp>
    </p:spTree>
    <p:extLst>
      <p:ext uri="{BB962C8B-B14F-4D97-AF65-F5344CB8AC3E}">
        <p14:creationId xmlns:p14="http://schemas.microsoft.com/office/powerpoint/2010/main" val="105789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LED bar Module</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55FCD5FE-6DFD-4D5C-8478-29F1441C1C7D}"/>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2079156" y="2126416"/>
            <a:ext cx="8033687" cy="4591144"/>
          </a:xfrm>
          <a:prstGeom prst="rect">
            <a:avLst/>
          </a:prstGeom>
          <a:noFill/>
          <a:ln>
            <a:noFill/>
          </a:ln>
        </p:spPr>
      </p:pic>
    </p:spTree>
    <p:extLst>
      <p:ext uri="{BB962C8B-B14F-4D97-AF65-F5344CB8AC3E}">
        <p14:creationId xmlns:p14="http://schemas.microsoft.com/office/powerpoint/2010/main" val="210126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目标功能：使用</a:t>
            </a:r>
            <a:r>
              <a:rPr lang="en-US" altLang="zh-CN" sz="2800" dirty="0">
                <a:latin typeface="+mj-ea"/>
                <a:ea typeface="+mj-ea"/>
                <a:cs typeface="+mj-ea"/>
                <a:sym typeface="+mn-ea"/>
              </a:rPr>
              <a:t>128x64 OLED</a:t>
            </a:r>
            <a:r>
              <a:rPr lang="zh-CN" altLang="en-US" sz="2800" dirty="0">
                <a:latin typeface="+mj-ea"/>
                <a:ea typeface="+mj-ea"/>
                <a:cs typeface="+mj-ea"/>
                <a:sym typeface="+mn-ea"/>
              </a:rPr>
              <a:t>显示图形闪烁</a:t>
            </a:r>
            <a:r>
              <a:rPr lang="en-US" altLang="zh-CN" sz="2800" dirty="0">
                <a:latin typeface="+mj-ea"/>
                <a:ea typeface="+mj-ea"/>
                <a:cs typeface="+mj-ea"/>
                <a:sym typeface="+mn-ea"/>
              </a:rPr>
              <a:t>20</a:t>
            </a:r>
            <a:r>
              <a:rPr lang="zh-CN" altLang="en-US" sz="2800" dirty="0">
                <a:latin typeface="+mj-ea"/>
                <a:ea typeface="+mj-ea"/>
                <a:cs typeface="+mj-ea"/>
                <a:sym typeface="+mn-ea"/>
              </a:rPr>
              <a:t>下</a:t>
            </a:r>
            <a:r>
              <a:rPr lang="en-US" altLang="zh-CN" sz="2800" dirty="0">
                <a:latin typeface="+mj-ea"/>
                <a:ea typeface="+mj-ea"/>
                <a:cs typeface="+mj-ea"/>
                <a:sym typeface="+mn-ea"/>
              </a:rPr>
              <a:t>,</a:t>
            </a:r>
            <a:r>
              <a:rPr lang="zh-CN" altLang="en-US" sz="2800" dirty="0">
                <a:latin typeface="+mj-ea"/>
                <a:ea typeface="+mj-ea"/>
                <a:cs typeface="+mj-ea"/>
                <a:sym typeface="+mn-ea"/>
              </a:rPr>
              <a:t>然后向右滚动显示</a:t>
            </a:r>
            <a:r>
              <a:rPr lang="en-US" altLang="zh-CN" sz="2800" dirty="0">
                <a:latin typeface="+mj-ea"/>
                <a:ea typeface="+mj-ea"/>
                <a:cs typeface="+mj-ea"/>
                <a:sym typeface="+mn-ea"/>
              </a:rPr>
              <a:t>,</a:t>
            </a:r>
            <a:r>
              <a:rPr lang="zh-CN" altLang="en-US" sz="2800" dirty="0">
                <a:latin typeface="+mj-ea"/>
                <a:ea typeface="+mj-ea"/>
                <a:cs typeface="+mj-ea"/>
                <a:sym typeface="+mn-ea"/>
              </a:rPr>
              <a:t>然后向左滚动显示，接下来沿左对角线向右下滚动显示，然后沿左对角线向右下滚动显示。</a:t>
            </a:r>
          </a:p>
        </p:txBody>
      </p:sp>
      <p:pic>
        <p:nvPicPr>
          <p:cNvPr id="7" name="图片 6">
            <a:extLst>
              <a:ext uri="{FF2B5EF4-FFF2-40B4-BE49-F238E27FC236}">
                <a16:creationId xmlns:a16="http://schemas.microsoft.com/office/drawing/2014/main" id="{76005C54-3AC9-4A2D-A65A-465EDD50F42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9856" y="1736812"/>
            <a:ext cx="6941121" cy="3384375"/>
          </a:xfrm>
          <a:prstGeom prst="rect">
            <a:avLst/>
          </a:prstGeom>
          <a:noFill/>
          <a:ln>
            <a:noFill/>
          </a:ln>
        </p:spPr>
      </p:pic>
    </p:spTree>
    <p:extLst>
      <p:ext uri="{BB962C8B-B14F-4D97-AF65-F5344CB8AC3E}">
        <p14:creationId xmlns:p14="http://schemas.microsoft.com/office/powerpoint/2010/main" val="1622433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1294518"/>
            <a:ext cx="4583501" cy="5186869"/>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LED bar Module</a:t>
            </a:r>
            <a:r>
              <a:rPr lang="zh-CN" altLang="en-US" sz="2800" dirty="0">
                <a:latin typeface="+mj-ea"/>
                <a:ea typeface="+mj-ea"/>
                <a:cs typeface="+mj-ea"/>
                <a:sym typeface="+mn-ea"/>
              </a:rPr>
              <a:t>的可视化命令。如图，从上到下依次为设置方向模块、点亮前</a:t>
            </a:r>
            <a:r>
              <a:rPr lang="en-US" altLang="zh-CN" sz="2800" dirty="0">
                <a:latin typeface="+mj-ea"/>
                <a:ea typeface="+mj-ea"/>
                <a:cs typeface="+mj-ea"/>
                <a:sym typeface="+mn-ea"/>
              </a:rPr>
              <a:t>n</a:t>
            </a:r>
            <a:r>
              <a:rPr lang="zh-CN" altLang="en-US" sz="2800" dirty="0">
                <a:latin typeface="+mj-ea"/>
                <a:ea typeface="+mj-ea"/>
                <a:cs typeface="+mj-ea"/>
                <a:sym typeface="+mn-ea"/>
              </a:rPr>
              <a:t>层数模块、指定层</a:t>
            </a:r>
            <a:r>
              <a:rPr lang="en-US" altLang="zh-CN" sz="2800" dirty="0">
                <a:latin typeface="+mj-ea"/>
                <a:ea typeface="+mj-ea"/>
                <a:cs typeface="+mj-ea"/>
                <a:sym typeface="+mn-ea"/>
              </a:rPr>
              <a:t>LED</a:t>
            </a:r>
            <a:r>
              <a:rPr lang="zh-CN" altLang="en-US" sz="2800" dirty="0">
                <a:latin typeface="+mj-ea"/>
                <a:ea typeface="+mj-ea"/>
                <a:cs typeface="+mj-ea"/>
                <a:sym typeface="+mn-ea"/>
              </a:rPr>
              <a:t>灯条点亮模块、指定层</a:t>
            </a:r>
            <a:r>
              <a:rPr lang="en-US" altLang="zh-CN" sz="2800" dirty="0">
                <a:latin typeface="+mj-ea"/>
                <a:ea typeface="+mj-ea"/>
                <a:cs typeface="+mj-ea"/>
                <a:sym typeface="+mn-ea"/>
              </a:rPr>
              <a:t>LED</a:t>
            </a:r>
            <a:r>
              <a:rPr lang="zh-CN" altLang="en-US" sz="2800" dirty="0">
                <a:latin typeface="+mj-ea"/>
                <a:ea typeface="+mj-ea"/>
                <a:cs typeface="+mj-ea"/>
                <a:sym typeface="+mn-ea"/>
              </a:rPr>
              <a:t>灯条状态切换模块、灯条显示二进制数模块、读取灯条显示数模块。</a:t>
            </a:r>
          </a:p>
        </p:txBody>
      </p:sp>
      <p:pic>
        <p:nvPicPr>
          <p:cNvPr id="7" name="图片 6">
            <a:extLst>
              <a:ext uri="{FF2B5EF4-FFF2-40B4-BE49-F238E27FC236}">
                <a16:creationId xmlns:a16="http://schemas.microsoft.com/office/drawing/2014/main" id="{CEE7BF62-A7E4-41CD-828A-E2BAA1667EDD}"/>
              </a:ext>
            </a:extLst>
          </p:cNvPr>
          <p:cNvPicPr/>
          <p:nvPr/>
        </p:nvPicPr>
        <p:blipFill>
          <a:blip r:embed="rId2"/>
          <a:stretch>
            <a:fillRect/>
          </a:stretch>
        </p:blipFill>
        <p:spPr>
          <a:xfrm>
            <a:off x="5762624" y="1670243"/>
            <a:ext cx="4946655" cy="4927407"/>
          </a:xfrm>
          <a:prstGeom prst="rect">
            <a:avLst/>
          </a:prstGeom>
        </p:spPr>
      </p:pic>
    </p:spTree>
    <p:extLst>
      <p:ext uri="{BB962C8B-B14F-4D97-AF65-F5344CB8AC3E}">
        <p14:creationId xmlns:p14="http://schemas.microsoft.com/office/powerpoint/2010/main" val="3668379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454053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button</a:t>
            </a:r>
            <a:r>
              <a:rPr lang="zh-CN" altLang="en-US" sz="2800" dirty="0">
                <a:latin typeface="+mj-ea"/>
                <a:ea typeface="+mj-ea"/>
                <a:cs typeface="+mj-ea"/>
                <a:sym typeface="+mn-ea"/>
              </a:rPr>
              <a:t>按下时，</a:t>
            </a:r>
            <a:r>
              <a:rPr lang="en-US" altLang="zh-CN" sz="2800" dirty="0">
                <a:latin typeface="+mj-ea"/>
                <a:ea typeface="+mj-ea"/>
                <a:cs typeface="+mj-ea"/>
                <a:sym typeface="+mn-ea"/>
              </a:rPr>
              <a:t>Grove LED bar Module</a:t>
            </a:r>
            <a:r>
              <a:rPr lang="zh-CN" altLang="en-US" sz="2800" dirty="0">
                <a:latin typeface="+mj-ea"/>
                <a:ea typeface="+mj-ea"/>
                <a:cs typeface="+mj-ea"/>
                <a:sym typeface="+mn-ea"/>
              </a:rPr>
              <a:t>首先从红到绿逐层点亮，熄灭</a:t>
            </a:r>
            <a:r>
              <a:rPr lang="en-US" altLang="zh-CN" sz="2800" dirty="0">
                <a:latin typeface="+mj-ea"/>
                <a:ea typeface="+mj-ea"/>
                <a:cs typeface="+mj-ea"/>
                <a:sym typeface="+mn-ea"/>
              </a:rPr>
              <a:t>1</a:t>
            </a:r>
            <a:r>
              <a:rPr lang="zh-CN" altLang="en-US" sz="2800" dirty="0">
                <a:latin typeface="+mj-ea"/>
                <a:ea typeface="+mj-ea"/>
                <a:cs typeface="+mj-ea"/>
                <a:sym typeface="+mn-ea"/>
              </a:rPr>
              <a:t>秒后，从绿到红逐层点亮，</a:t>
            </a:r>
            <a:r>
              <a:rPr lang="en-US" altLang="zh-CN" sz="2800" dirty="0">
                <a:latin typeface="+mj-ea"/>
                <a:ea typeface="+mj-ea"/>
                <a:cs typeface="+mj-ea"/>
                <a:sym typeface="+mn-ea"/>
              </a:rPr>
              <a:t>Grove – Button</a:t>
            </a:r>
            <a:r>
              <a:rPr lang="zh-CN" altLang="en-US" sz="2800" dirty="0">
                <a:latin typeface="+mj-ea"/>
                <a:ea typeface="+mj-ea"/>
                <a:cs typeface="+mj-ea"/>
                <a:sym typeface="+mn-ea"/>
              </a:rPr>
              <a:t>弹起时，使显示屏从</a:t>
            </a:r>
            <a:r>
              <a:rPr lang="en-US" altLang="zh-CN" sz="2800" dirty="0">
                <a:latin typeface="+mj-ea"/>
                <a:ea typeface="+mj-ea"/>
                <a:cs typeface="+mj-ea"/>
                <a:sym typeface="+mn-ea"/>
              </a:rPr>
              <a:t>0</a:t>
            </a:r>
            <a:r>
              <a:rPr lang="zh-CN" altLang="en-US" sz="2800" dirty="0">
                <a:latin typeface="+mj-ea"/>
                <a:ea typeface="+mj-ea"/>
                <a:cs typeface="+mj-ea"/>
                <a:sym typeface="+mn-ea"/>
              </a:rPr>
              <a:t>逐位显示到</a:t>
            </a:r>
            <a:r>
              <a:rPr lang="en-US" altLang="zh-CN" sz="2800" dirty="0">
                <a:latin typeface="+mj-ea"/>
                <a:ea typeface="+mj-ea"/>
                <a:cs typeface="+mj-ea"/>
                <a:sym typeface="+mn-ea"/>
              </a:rPr>
              <a:t>9</a:t>
            </a:r>
            <a:r>
              <a:rPr lang="zh-CN" altLang="en-US" sz="2800" dirty="0">
                <a:latin typeface="+mj-ea"/>
                <a:ea typeface="+mj-ea"/>
                <a:cs typeface="+mj-ea"/>
                <a:sym typeface="+mn-ea"/>
              </a:rPr>
              <a:t>。</a:t>
            </a:r>
          </a:p>
        </p:txBody>
      </p:sp>
      <p:pic>
        <p:nvPicPr>
          <p:cNvPr id="8" name="图片 7">
            <a:extLst>
              <a:ext uri="{FF2B5EF4-FFF2-40B4-BE49-F238E27FC236}">
                <a16:creationId xmlns:a16="http://schemas.microsoft.com/office/drawing/2014/main" id="{9D2592A9-9D32-4165-B6E6-5BB69583030B}"/>
              </a:ext>
            </a:extLst>
          </p:cNvPr>
          <p:cNvPicPr/>
          <p:nvPr/>
        </p:nvPicPr>
        <p:blipFill>
          <a:blip r:embed="rId2" cstate="print">
            <a:lum bright="20000" contrast="40000"/>
            <a:extLst>
              <a:ext uri="{28A0092B-C50C-407E-A947-70E740481C1C}">
                <a14:useLocalDpi xmlns:a14="http://schemas.microsoft.com/office/drawing/2010/main" val="0"/>
              </a:ext>
            </a:extLst>
          </a:blip>
          <a:srcRect/>
          <a:stretch>
            <a:fillRect/>
          </a:stretch>
        </p:blipFill>
        <p:spPr bwMode="auto">
          <a:xfrm>
            <a:off x="4789677" y="1776850"/>
            <a:ext cx="7125314" cy="4032448"/>
          </a:xfrm>
          <a:prstGeom prst="rect">
            <a:avLst/>
          </a:prstGeom>
          <a:noFill/>
          <a:ln>
            <a:noFill/>
          </a:ln>
        </p:spPr>
      </p:pic>
    </p:spTree>
    <p:extLst>
      <p:ext uri="{BB962C8B-B14F-4D97-AF65-F5344CB8AC3E}">
        <p14:creationId xmlns:p14="http://schemas.microsoft.com/office/powerpoint/2010/main" val="38475377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3E8B7D2A-2F83-4311-90E9-B2E5F3EC7128}"/>
              </a:ext>
            </a:extLst>
          </p:cNvPr>
          <p:cNvPicPr/>
          <p:nvPr/>
        </p:nvPicPr>
        <p:blipFill>
          <a:blip r:embed="rId2"/>
          <a:stretch>
            <a:fillRect/>
          </a:stretch>
        </p:blipFill>
        <p:spPr>
          <a:xfrm>
            <a:off x="6096000" y="1219200"/>
            <a:ext cx="5112568" cy="5267473"/>
          </a:xfrm>
          <a:prstGeom prst="rect">
            <a:avLst/>
          </a:prstGeom>
        </p:spPr>
      </p:pic>
    </p:spTree>
    <p:extLst>
      <p:ext uri="{BB962C8B-B14F-4D97-AF65-F5344CB8AC3E}">
        <p14:creationId xmlns:p14="http://schemas.microsoft.com/office/powerpoint/2010/main" val="27234099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5380" y="1103630"/>
            <a:ext cx="6678692"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a:t>
            </a:r>
            <a:r>
              <a:rPr lang="en-US" altLang="zh-CN" sz="2800" dirty="0">
                <a:latin typeface="+mj-ea"/>
                <a:ea typeface="+mj-ea"/>
                <a:cs typeface="+mj-ea"/>
                <a:sym typeface="+mn-ea"/>
              </a:rPr>
              <a:t>Grove button</a:t>
            </a:r>
            <a:r>
              <a:rPr lang="zh-CN" altLang="en-US" sz="2800" dirty="0">
                <a:latin typeface="+mj-ea"/>
                <a:ea typeface="+mj-ea"/>
                <a:cs typeface="+mj-ea"/>
                <a:sym typeface="+mn-ea"/>
              </a:rPr>
              <a:t>按下时，</a:t>
            </a:r>
            <a:r>
              <a:rPr lang="en-US" altLang="zh-CN" sz="2800" dirty="0">
                <a:latin typeface="+mj-ea"/>
                <a:ea typeface="+mj-ea"/>
                <a:cs typeface="+mj-ea"/>
                <a:sym typeface="+mn-ea"/>
              </a:rPr>
              <a:t>Grove LED bar Module</a:t>
            </a:r>
            <a:r>
              <a:rPr lang="zh-CN" altLang="en-US" sz="2800" dirty="0">
                <a:latin typeface="+mj-ea"/>
                <a:ea typeface="+mj-ea"/>
                <a:cs typeface="+mj-ea"/>
                <a:sym typeface="+mn-ea"/>
              </a:rPr>
              <a:t>首先从红到绿逐层点亮，熄灭</a:t>
            </a:r>
            <a:r>
              <a:rPr lang="en-US" altLang="zh-CN" sz="2800" dirty="0">
                <a:latin typeface="+mj-ea"/>
                <a:ea typeface="+mj-ea"/>
                <a:cs typeface="+mj-ea"/>
                <a:sym typeface="+mn-ea"/>
              </a:rPr>
              <a:t>1</a:t>
            </a:r>
            <a:r>
              <a:rPr lang="zh-CN" altLang="en-US" sz="2800" dirty="0">
                <a:latin typeface="+mj-ea"/>
                <a:ea typeface="+mj-ea"/>
                <a:cs typeface="+mj-ea"/>
                <a:sym typeface="+mn-ea"/>
              </a:rPr>
              <a:t>秒后，从绿到红逐层点亮。</a:t>
            </a:r>
            <a:r>
              <a:rPr lang="en-US" altLang="zh-CN" sz="2800" dirty="0">
                <a:latin typeface="+mj-ea"/>
                <a:ea typeface="+mj-ea"/>
                <a:cs typeface="+mj-ea"/>
                <a:sym typeface="+mn-ea"/>
              </a:rPr>
              <a:t>Grove – Button</a:t>
            </a:r>
            <a:r>
              <a:rPr lang="zh-CN" altLang="en-US" sz="2800" dirty="0">
                <a:latin typeface="+mj-ea"/>
                <a:ea typeface="+mj-ea"/>
                <a:cs typeface="+mj-ea"/>
                <a:sym typeface="+mn-ea"/>
              </a:rPr>
              <a:t>弹起时，使显示屏从</a:t>
            </a:r>
            <a:r>
              <a:rPr lang="en-US" altLang="zh-CN" sz="2800" dirty="0">
                <a:latin typeface="+mj-ea"/>
                <a:ea typeface="+mj-ea"/>
                <a:cs typeface="+mj-ea"/>
                <a:sym typeface="+mn-ea"/>
              </a:rPr>
              <a:t>0</a:t>
            </a:r>
            <a:r>
              <a:rPr lang="zh-CN" altLang="en-US" sz="2800" dirty="0">
                <a:latin typeface="+mj-ea"/>
                <a:ea typeface="+mj-ea"/>
                <a:cs typeface="+mj-ea"/>
                <a:sym typeface="+mn-ea"/>
              </a:rPr>
              <a:t>逐位显示到</a:t>
            </a:r>
            <a:r>
              <a:rPr lang="en-US" altLang="zh-CN" sz="2800" dirty="0">
                <a:latin typeface="+mj-ea"/>
                <a:ea typeface="+mj-ea"/>
                <a:cs typeface="+mj-ea"/>
                <a:sym typeface="+mn-ea"/>
              </a:rPr>
              <a:t>9</a:t>
            </a:r>
            <a:r>
              <a:rPr lang="zh-CN" altLang="en-US" sz="2800" dirty="0">
                <a:latin typeface="+mj-ea"/>
                <a:ea typeface="+mj-ea"/>
                <a:cs typeface="+mj-ea"/>
                <a:sym typeface="+mn-ea"/>
              </a:rPr>
              <a:t>，如图所示。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6C730643-302E-4D8A-A60A-067B236C24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4072" y="1306993"/>
            <a:ext cx="4248813" cy="2529714"/>
          </a:xfrm>
          <a:prstGeom prst="rect">
            <a:avLst/>
          </a:prstGeom>
          <a:noFill/>
          <a:ln>
            <a:noFill/>
          </a:ln>
        </p:spPr>
      </p:pic>
      <p:pic>
        <p:nvPicPr>
          <p:cNvPr id="12" name="图片 11">
            <a:extLst>
              <a:ext uri="{FF2B5EF4-FFF2-40B4-BE49-F238E27FC236}">
                <a16:creationId xmlns:a16="http://schemas.microsoft.com/office/drawing/2014/main" id="{DC353561-9B4D-4076-906C-10E71ED80D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9452" y="4040070"/>
            <a:ext cx="4183433" cy="2490883"/>
          </a:xfrm>
          <a:prstGeom prst="rect">
            <a:avLst/>
          </a:prstGeom>
          <a:noFill/>
          <a:ln>
            <a:noFill/>
          </a:ln>
        </p:spPr>
      </p:pic>
    </p:spTree>
    <p:extLst>
      <p:ext uri="{BB962C8B-B14F-4D97-AF65-F5344CB8AC3E}">
        <p14:creationId xmlns:p14="http://schemas.microsoft.com/office/powerpoint/2010/main" val="33824681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98C2EDAD-9F38-4F88-AEB9-DD33C29ED9A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9686" y="1588769"/>
            <a:ext cx="5122538" cy="1707847"/>
          </a:xfrm>
          <a:prstGeom prst="rect">
            <a:avLst/>
          </a:prstGeom>
          <a:noFill/>
          <a:ln>
            <a:noFill/>
          </a:ln>
        </p:spPr>
      </p:pic>
      <p:pic>
        <p:nvPicPr>
          <p:cNvPr id="13" name="图片 12">
            <a:extLst>
              <a:ext uri="{FF2B5EF4-FFF2-40B4-BE49-F238E27FC236}">
                <a16:creationId xmlns:a16="http://schemas.microsoft.com/office/drawing/2014/main" id="{99F935AE-E717-4569-B89F-8FC0EF97027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9686" y="3561385"/>
            <a:ext cx="5122608" cy="1707845"/>
          </a:xfrm>
          <a:prstGeom prst="rect">
            <a:avLst/>
          </a:prstGeom>
          <a:noFill/>
          <a:ln>
            <a:noFill/>
          </a:ln>
        </p:spPr>
      </p:pic>
    </p:spTree>
    <p:extLst>
      <p:ext uri="{BB962C8B-B14F-4D97-AF65-F5344CB8AC3E}">
        <p14:creationId xmlns:p14="http://schemas.microsoft.com/office/powerpoint/2010/main" val="8467855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3.3.10  Grove LED</a:t>
            </a:r>
            <a:endParaRPr lang="en-US" altLang="zh-CN" sz="4000" dirty="0">
              <a:solidFill>
                <a:srgbClr val="20517C"/>
              </a:solidFill>
              <a:sym typeface="+mn-ea"/>
            </a:endParaRPr>
          </a:p>
        </p:txBody>
      </p:sp>
    </p:spTree>
    <p:extLst>
      <p:ext uri="{BB962C8B-B14F-4D97-AF65-F5344CB8AC3E}">
        <p14:creationId xmlns:p14="http://schemas.microsoft.com/office/powerpoint/2010/main" val="29406407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1436366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LED </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6A597AE3-2D34-48A5-8645-DFE9EED25D60}"/>
              </a:ext>
            </a:extLst>
          </p:cNvPr>
          <p:cNvPicPr/>
          <p:nvPr/>
        </p:nvPicPr>
        <p:blipFill>
          <a:blip r:embed="rId2">
            <a:lum bright="20000" contrast="40000"/>
            <a:extLst>
              <a:ext uri="{28A0092B-C50C-407E-A947-70E740481C1C}">
                <a14:useLocalDpi xmlns:a14="http://schemas.microsoft.com/office/drawing/2010/main" val="0"/>
              </a:ext>
            </a:extLst>
          </a:blip>
          <a:srcRect/>
          <a:stretch>
            <a:fillRect/>
          </a:stretch>
        </p:blipFill>
        <p:spPr bwMode="auto">
          <a:xfrm>
            <a:off x="1365843" y="2691118"/>
            <a:ext cx="8063948" cy="3460904"/>
          </a:xfrm>
          <a:prstGeom prst="rect">
            <a:avLst/>
          </a:prstGeom>
          <a:noFill/>
          <a:ln>
            <a:noFill/>
          </a:ln>
        </p:spPr>
      </p:pic>
    </p:spTree>
    <p:extLst>
      <p:ext uri="{BB962C8B-B14F-4D97-AF65-F5344CB8AC3E}">
        <p14:creationId xmlns:p14="http://schemas.microsoft.com/office/powerpoint/2010/main" val="480195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1294518"/>
            <a:ext cx="5212132" cy="3247877"/>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LED</a:t>
            </a:r>
            <a:r>
              <a:rPr lang="zh-CN" altLang="en-US" sz="2800" dirty="0">
                <a:latin typeface="+mj-ea"/>
                <a:ea typeface="+mj-ea"/>
                <a:cs typeface="+mj-ea"/>
                <a:sym typeface="+mn-ea"/>
              </a:rPr>
              <a:t>可视化命令。从上到下依次为点亮</a:t>
            </a:r>
            <a:r>
              <a:rPr lang="en-US" altLang="zh-CN" sz="2800" dirty="0">
                <a:latin typeface="+mj-ea"/>
                <a:ea typeface="+mj-ea"/>
                <a:cs typeface="+mj-ea"/>
                <a:sym typeface="+mn-ea"/>
              </a:rPr>
              <a:t>LED</a:t>
            </a:r>
            <a:r>
              <a:rPr lang="zh-CN" altLang="en-US" sz="2800" dirty="0">
                <a:latin typeface="+mj-ea"/>
                <a:ea typeface="+mj-ea"/>
                <a:cs typeface="+mj-ea"/>
                <a:sym typeface="+mn-ea"/>
              </a:rPr>
              <a:t>模块、熄灭</a:t>
            </a:r>
            <a:r>
              <a:rPr lang="en-US" altLang="zh-CN" sz="2800" dirty="0">
                <a:latin typeface="+mj-ea"/>
                <a:ea typeface="+mj-ea"/>
                <a:cs typeface="+mj-ea"/>
                <a:sym typeface="+mn-ea"/>
              </a:rPr>
              <a:t>LED</a:t>
            </a:r>
            <a:r>
              <a:rPr lang="zh-CN" altLang="en-US" sz="2800" dirty="0">
                <a:latin typeface="+mj-ea"/>
                <a:ea typeface="+mj-ea"/>
                <a:cs typeface="+mj-ea"/>
                <a:sym typeface="+mn-ea"/>
              </a:rPr>
              <a:t>模块，设置</a:t>
            </a:r>
            <a:r>
              <a:rPr lang="en-US" altLang="zh-CN" sz="2800" dirty="0">
                <a:latin typeface="+mj-ea"/>
                <a:ea typeface="+mj-ea"/>
                <a:cs typeface="+mj-ea"/>
                <a:sym typeface="+mn-ea"/>
              </a:rPr>
              <a:t>LED</a:t>
            </a:r>
            <a:r>
              <a:rPr lang="zh-CN" altLang="en-US" sz="2800" dirty="0">
                <a:latin typeface="+mj-ea"/>
                <a:ea typeface="+mj-ea"/>
                <a:cs typeface="+mj-ea"/>
                <a:sym typeface="+mn-ea"/>
              </a:rPr>
              <a:t>状态模块，设置</a:t>
            </a:r>
            <a:r>
              <a:rPr lang="en-US" altLang="zh-CN" sz="2800" dirty="0">
                <a:latin typeface="+mj-ea"/>
                <a:ea typeface="+mj-ea"/>
                <a:cs typeface="+mj-ea"/>
                <a:sym typeface="+mn-ea"/>
              </a:rPr>
              <a:t>LED</a:t>
            </a:r>
            <a:r>
              <a:rPr lang="zh-CN" altLang="en-US" sz="2800" dirty="0">
                <a:latin typeface="+mj-ea"/>
                <a:ea typeface="+mj-ea"/>
                <a:cs typeface="+mj-ea"/>
                <a:sym typeface="+mn-ea"/>
              </a:rPr>
              <a:t>亮度模块、切换</a:t>
            </a:r>
            <a:r>
              <a:rPr lang="en-US" altLang="zh-CN" sz="2800" dirty="0">
                <a:latin typeface="+mj-ea"/>
                <a:ea typeface="+mj-ea"/>
                <a:cs typeface="+mj-ea"/>
                <a:sym typeface="+mn-ea"/>
              </a:rPr>
              <a:t>LED</a:t>
            </a:r>
            <a:r>
              <a:rPr lang="zh-CN" altLang="en-US" sz="2800" dirty="0">
                <a:latin typeface="+mj-ea"/>
                <a:ea typeface="+mj-ea"/>
                <a:cs typeface="+mj-ea"/>
                <a:sym typeface="+mn-ea"/>
              </a:rPr>
              <a:t>状态模块。</a:t>
            </a:r>
          </a:p>
        </p:txBody>
      </p:sp>
      <p:pic>
        <p:nvPicPr>
          <p:cNvPr id="8" name="图片 7">
            <a:extLst>
              <a:ext uri="{FF2B5EF4-FFF2-40B4-BE49-F238E27FC236}">
                <a16:creationId xmlns:a16="http://schemas.microsoft.com/office/drawing/2014/main" id="{56F63809-4006-47C2-828D-43D431AA8388}"/>
              </a:ext>
            </a:extLst>
          </p:cNvPr>
          <p:cNvPicPr/>
          <p:nvPr/>
        </p:nvPicPr>
        <p:blipFill>
          <a:blip r:embed="rId2"/>
          <a:stretch>
            <a:fillRect/>
          </a:stretch>
        </p:blipFill>
        <p:spPr>
          <a:xfrm>
            <a:off x="6744073" y="1319753"/>
            <a:ext cx="3974465" cy="4898870"/>
          </a:xfrm>
          <a:prstGeom prst="rect">
            <a:avLst/>
          </a:prstGeom>
        </p:spPr>
      </p:pic>
    </p:spTree>
    <p:extLst>
      <p:ext uri="{BB962C8B-B14F-4D97-AF65-F5344CB8AC3E}">
        <p14:creationId xmlns:p14="http://schemas.microsoft.com/office/powerpoint/2010/main" val="2079250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695325" y="2774558"/>
            <a:ext cx="8688288" cy="1308884"/>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关于</a:t>
            </a:r>
            <a:r>
              <a:rPr lang="en-US" altLang="zh-CN" sz="2800" dirty="0">
                <a:latin typeface="+mj-ea"/>
                <a:ea typeface="+mj-ea"/>
                <a:cs typeface="+mj-ea"/>
                <a:sym typeface="+mn-ea"/>
              </a:rPr>
              <a:t>Grove LED</a:t>
            </a:r>
            <a:r>
              <a:rPr lang="zh-CN" altLang="en-US" sz="2800" dirty="0">
                <a:latin typeface="+mj-ea"/>
                <a:ea typeface="+mj-ea"/>
                <a:cs typeface="+mj-ea"/>
                <a:sym typeface="+mn-ea"/>
              </a:rPr>
              <a:t>应用前面的章节多处用到此模块，这里不再重复赘述。</a:t>
            </a:r>
          </a:p>
        </p:txBody>
      </p:sp>
    </p:spTree>
    <p:extLst>
      <p:ext uri="{BB962C8B-B14F-4D97-AF65-F5344CB8AC3E}">
        <p14:creationId xmlns:p14="http://schemas.microsoft.com/office/powerpoint/2010/main" val="329004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pic>
        <p:nvPicPr>
          <p:cNvPr id="1026" name="图片 529">
            <a:extLst>
              <a:ext uri="{FF2B5EF4-FFF2-40B4-BE49-F238E27FC236}">
                <a16:creationId xmlns:a16="http://schemas.microsoft.com/office/drawing/2014/main" id="{9B1992DC-DDE4-427A-91A4-16FFCB570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440" y="1219200"/>
            <a:ext cx="2346672" cy="5369809"/>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530">
            <a:extLst>
              <a:ext uri="{FF2B5EF4-FFF2-40B4-BE49-F238E27FC236}">
                <a16:creationId xmlns:a16="http://schemas.microsoft.com/office/drawing/2014/main" id="{EFF0A95C-2B9C-4E05-96AE-F9A703CB0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6833" y="1219200"/>
            <a:ext cx="3711138" cy="5420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0065518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3.3.11  Grove Light Sensor</a:t>
            </a:r>
            <a:endParaRPr lang="en-US" altLang="zh-CN" sz="4000" dirty="0">
              <a:solidFill>
                <a:srgbClr val="20517C"/>
              </a:solidFill>
              <a:sym typeface="+mn-ea"/>
            </a:endParaRPr>
          </a:p>
        </p:txBody>
      </p:sp>
    </p:spTree>
    <p:extLst>
      <p:ext uri="{BB962C8B-B14F-4D97-AF65-F5344CB8AC3E}">
        <p14:creationId xmlns:p14="http://schemas.microsoft.com/office/powerpoint/2010/main" val="697816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3663618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Light Senso</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05BDCF2C-9BE0-4100-A67E-389C27C1062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4841" y="2468414"/>
            <a:ext cx="7742318" cy="4129236"/>
          </a:xfrm>
          <a:prstGeom prst="rect">
            <a:avLst/>
          </a:prstGeom>
          <a:noFill/>
          <a:ln>
            <a:noFill/>
          </a:ln>
        </p:spPr>
      </p:pic>
    </p:spTree>
    <p:extLst>
      <p:ext uri="{BB962C8B-B14F-4D97-AF65-F5344CB8AC3E}">
        <p14:creationId xmlns:p14="http://schemas.microsoft.com/office/powerpoint/2010/main" val="1065239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2128227"/>
            <a:ext cx="4583501"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Light Sensor</a:t>
            </a:r>
            <a:r>
              <a:rPr lang="zh-CN" altLang="en-US" sz="2800" dirty="0">
                <a:latin typeface="+mj-ea"/>
                <a:ea typeface="+mj-ea"/>
                <a:cs typeface="+mj-ea"/>
                <a:sym typeface="+mn-ea"/>
              </a:rPr>
              <a:t>的可视化命令包括读取光强模块、读取电阻值模块、读取原始值模块。</a:t>
            </a:r>
          </a:p>
        </p:txBody>
      </p:sp>
      <p:pic>
        <p:nvPicPr>
          <p:cNvPr id="8" name="图片 7">
            <a:extLst>
              <a:ext uri="{FF2B5EF4-FFF2-40B4-BE49-F238E27FC236}">
                <a16:creationId xmlns:a16="http://schemas.microsoft.com/office/drawing/2014/main" id="{4B168E97-B995-4121-A954-3C5E73C94D45}"/>
              </a:ext>
            </a:extLst>
          </p:cNvPr>
          <p:cNvPicPr/>
          <p:nvPr/>
        </p:nvPicPr>
        <p:blipFill>
          <a:blip r:embed="rId2"/>
          <a:stretch>
            <a:fillRect/>
          </a:stretch>
        </p:blipFill>
        <p:spPr>
          <a:xfrm>
            <a:off x="5520228" y="1621194"/>
            <a:ext cx="6435975" cy="4549740"/>
          </a:xfrm>
          <a:prstGeom prst="rect">
            <a:avLst/>
          </a:prstGeom>
        </p:spPr>
      </p:pic>
    </p:spTree>
    <p:extLst>
      <p:ext uri="{BB962C8B-B14F-4D97-AF65-F5344CB8AC3E}">
        <p14:creationId xmlns:p14="http://schemas.microsoft.com/office/powerpoint/2010/main" val="5687170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894208"/>
          </a:xfrm>
          <a:prstGeom prst="rect">
            <a:avLst/>
          </a:prstGeom>
        </p:spPr>
        <p:txBody>
          <a:bodyPr wrap="square">
            <a:spAutoFit/>
          </a:bodyPr>
          <a:lstStyle/>
          <a:p>
            <a:pPr indent="711200">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目标功能：显示终端实时显示光强值、电阻值、原始值。当光强不大于</a:t>
            </a:r>
            <a:r>
              <a:rPr lang="en-US" altLang="zh-CN" sz="2800" dirty="0">
                <a:latin typeface="+mj-ea"/>
                <a:ea typeface="+mj-ea"/>
                <a:cs typeface="+mj-ea"/>
                <a:sym typeface="+mn-ea"/>
              </a:rPr>
              <a:t>0.1</a:t>
            </a:r>
            <a:r>
              <a:rPr lang="zh-CN" altLang="en-US" sz="2800" dirty="0">
                <a:latin typeface="+mj-ea"/>
                <a:ea typeface="+mj-ea"/>
                <a:cs typeface="+mj-ea"/>
                <a:sym typeface="+mn-ea"/>
              </a:rPr>
              <a:t>时，继电器开关打开，使得发光电阻发光，显示终端显示光强为</a:t>
            </a:r>
            <a:r>
              <a:rPr lang="en-US" altLang="zh-CN" sz="2800" dirty="0">
                <a:latin typeface="+mj-ea"/>
                <a:ea typeface="+mj-ea"/>
                <a:cs typeface="+mj-ea"/>
                <a:sym typeface="+mn-ea"/>
              </a:rPr>
              <a:t>:“dark”</a:t>
            </a:r>
            <a:r>
              <a:rPr lang="zh-CN" altLang="en-US" sz="2800" dirty="0">
                <a:latin typeface="+mj-ea"/>
                <a:ea typeface="+mj-ea"/>
                <a:cs typeface="+mj-ea"/>
                <a:sym typeface="+mn-ea"/>
              </a:rPr>
              <a:t>。</a:t>
            </a:r>
          </a:p>
        </p:txBody>
      </p:sp>
      <p:pic>
        <p:nvPicPr>
          <p:cNvPr id="7" name="图片 6">
            <a:extLst>
              <a:ext uri="{FF2B5EF4-FFF2-40B4-BE49-F238E27FC236}">
                <a16:creationId xmlns:a16="http://schemas.microsoft.com/office/drawing/2014/main" id="{3CF13096-C233-4E6C-9267-90C886D3FC9C}"/>
              </a:ext>
            </a:extLst>
          </p:cNvPr>
          <p:cNvPicPr/>
          <p:nvPr/>
        </p:nvPicPr>
        <p:blipFill>
          <a:blip r:embed="rId2" cstate="print">
            <a:lum contrast="40000"/>
            <a:extLst>
              <a:ext uri="{28A0092B-C50C-407E-A947-70E740481C1C}">
                <a14:useLocalDpi xmlns:a14="http://schemas.microsoft.com/office/drawing/2010/main" val="0"/>
              </a:ext>
            </a:extLst>
          </a:blip>
          <a:srcRect/>
          <a:stretch>
            <a:fillRect/>
          </a:stretch>
        </p:blipFill>
        <p:spPr bwMode="auto">
          <a:xfrm>
            <a:off x="5087888" y="1268760"/>
            <a:ext cx="6768752" cy="5535678"/>
          </a:xfrm>
          <a:prstGeom prst="rect">
            <a:avLst/>
          </a:prstGeom>
          <a:noFill/>
          <a:ln>
            <a:noFill/>
          </a:ln>
        </p:spPr>
      </p:pic>
    </p:spTree>
    <p:extLst>
      <p:ext uri="{BB962C8B-B14F-4D97-AF65-F5344CB8AC3E}">
        <p14:creationId xmlns:p14="http://schemas.microsoft.com/office/powerpoint/2010/main" val="771881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 name="图片 9">
            <a:extLst>
              <a:ext uri="{FF2B5EF4-FFF2-40B4-BE49-F238E27FC236}">
                <a16:creationId xmlns:a16="http://schemas.microsoft.com/office/drawing/2014/main" id="{AD83510B-75B9-46BF-8060-B490C0192E68}"/>
              </a:ext>
            </a:extLst>
          </p:cNvPr>
          <p:cNvPicPr/>
          <p:nvPr/>
        </p:nvPicPr>
        <p:blipFill>
          <a:blip r:embed="rId2"/>
          <a:stretch>
            <a:fillRect/>
          </a:stretch>
        </p:blipFill>
        <p:spPr>
          <a:xfrm>
            <a:off x="5375920" y="1246851"/>
            <a:ext cx="5976664" cy="5350799"/>
          </a:xfrm>
          <a:prstGeom prst="rect">
            <a:avLst/>
          </a:prstGeom>
        </p:spPr>
      </p:pic>
    </p:spTree>
    <p:extLst>
      <p:ext uri="{BB962C8B-B14F-4D97-AF65-F5344CB8AC3E}">
        <p14:creationId xmlns:p14="http://schemas.microsoft.com/office/powerpoint/2010/main" val="32951986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71239" y="2594295"/>
            <a:ext cx="6678692"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点击仿真按钮，待程序运行完成后，显示终端实时显示光强值、电阻值、原始值且发光电阻熄灭。</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8F36634D-EDA6-4ECE-BA89-2077F8062717}"/>
              </a:ext>
            </a:extLst>
          </p:cNvPr>
          <p:cNvPicPr/>
          <p:nvPr/>
        </p:nvPicPr>
        <p:blipFill>
          <a:blip r:embed="rId2"/>
          <a:stretch>
            <a:fillRect/>
          </a:stretch>
        </p:blipFill>
        <p:spPr>
          <a:xfrm>
            <a:off x="7104112" y="1309436"/>
            <a:ext cx="4320480" cy="2400267"/>
          </a:xfrm>
          <a:prstGeom prst="rect">
            <a:avLst/>
          </a:prstGeom>
        </p:spPr>
      </p:pic>
      <p:pic>
        <p:nvPicPr>
          <p:cNvPr id="13" name="图片 12">
            <a:extLst>
              <a:ext uri="{FF2B5EF4-FFF2-40B4-BE49-F238E27FC236}">
                <a16:creationId xmlns:a16="http://schemas.microsoft.com/office/drawing/2014/main" id="{2ACC15E9-6B9F-469D-B998-B1B5C90B533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4112" y="3782974"/>
            <a:ext cx="4320480" cy="2879800"/>
          </a:xfrm>
          <a:prstGeom prst="rect">
            <a:avLst/>
          </a:prstGeom>
          <a:noFill/>
          <a:ln>
            <a:noFill/>
          </a:ln>
        </p:spPr>
      </p:pic>
    </p:spTree>
    <p:extLst>
      <p:ext uri="{BB962C8B-B14F-4D97-AF65-F5344CB8AC3E}">
        <p14:creationId xmlns:p14="http://schemas.microsoft.com/office/powerpoint/2010/main" val="7172608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71239" y="2805366"/>
            <a:ext cx="6678692"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当调节光强不大于</a:t>
            </a:r>
            <a:r>
              <a:rPr lang="en-US" altLang="zh-CN" sz="2800" dirty="0">
                <a:latin typeface="+mj-ea"/>
                <a:ea typeface="+mj-ea"/>
                <a:cs typeface="+mj-ea"/>
                <a:sym typeface="+mn-ea"/>
              </a:rPr>
              <a:t>0.1</a:t>
            </a:r>
            <a:r>
              <a:rPr lang="zh-CN" altLang="en-US" sz="2800" dirty="0">
                <a:latin typeface="+mj-ea"/>
                <a:ea typeface="+mj-ea"/>
                <a:cs typeface="+mj-ea"/>
                <a:sym typeface="+mn-ea"/>
              </a:rPr>
              <a:t>时，继电器开关打开，发光电阻发光，显示终端显示光强跳变为</a:t>
            </a:r>
            <a:r>
              <a:rPr lang="en-US" altLang="zh-CN" sz="2800" dirty="0">
                <a:latin typeface="+mj-ea"/>
                <a:ea typeface="+mj-ea"/>
                <a:cs typeface="+mj-ea"/>
                <a:sym typeface="+mn-ea"/>
              </a:rPr>
              <a:t>:“dark”</a:t>
            </a:r>
            <a:r>
              <a:rPr lang="zh-CN" altLang="en-US" sz="2800" dirty="0">
                <a:latin typeface="+mj-ea"/>
                <a:ea typeface="+mj-ea"/>
                <a:cs typeface="+mj-ea"/>
                <a:sym typeface="+mn-ea"/>
              </a:rPr>
              <a:t>。</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DFBD0C18-E841-4C13-905B-A2B1613DA6CB}"/>
              </a:ext>
            </a:extLst>
          </p:cNvPr>
          <p:cNvPicPr/>
          <p:nvPr/>
        </p:nvPicPr>
        <p:blipFill>
          <a:blip r:embed="rId2"/>
          <a:stretch>
            <a:fillRect/>
          </a:stretch>
        </p:blipFill>
        <p:spPr>
          <a:xfrm>
            <a:off x="7536160" y="1725246"/>
            <a:ext cx="3888432" cy="2160240"/>
          </a:xfrm>
          <a:prstGeom prst="rect">
            <a:avLst/>
          </a:prstGeom>
        </p:spPr>
      </p:pic>
      <p:pic>
        <p:nvPicPr>
          <p:cNvPr id="14" name="图片 13">
            <a:extLst>
              <a:ext uri="{FF2B5EF4-FFF2-40B4-BE49-F238E27FC236}">
                <a16:creationId xmlns:a16="http://schemas.microsoft.com/office/drawing/2014/main" id="{65ABA931-FF71-4744-B8C8-84398CE51B0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6160" y="4154156"/>
            <a:ext cx="3888432" cy="2590480"/>
          </a:xfrm>
          <a:prstGeom prst="rect">
            <a:avLst/>
          </a:prstGeom>
          <a:noFill/>
          <a:ln>
            <a:noFill/>
          </a:ln>
        </p:spPr>
      </p:pic>
    </p:spTree>
    <p:extLst>
      <p:ext uri="{BB962C8B-B14F-4D97-AF65-F5344CB8AC3E}">
        <p14:creationId xmlns:p14="http://schemas.microsoft.com/office/powerpoint/2010/main" val="12851675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3.3.12  Grove Light Sensor</a:t>
            </a:r>
            <a:endParaRPr lang="en-US" altLang="zh-CN" sz="4000" dirty="0">
              <a:solidFill>
                <a:srgbClr val="20517C"/>
              </a:solidFill>
              <a:sym typeface="+mn-ea"/>
            </a:endParaRPr>
          </a:p>
        </p:txBody>
      </p:sp>
    </p:spTree>
    <p:extLst>
      <p:ext uri="{BB962C8B-B14F-4D97-AF65-F5344CB8AC3E}">
        <p14:creationId xmlns:p14="http://schemas.microsoft.com/office/powerpoint/2010/main" val="23109607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925470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3894208"/>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仿真结果：</a:t>
            </a:r>
            <a:r>
              <a:rPr lang="en-US" altLang="zh-CN" sz="2800" dirty="0">
                <a:latin typeface="+mj-ea"/>
                <a:ea typeface="+mj-ea"/>
                <a:cs typeface="+mj-ea"/>
                <a:sym typeface="+mn-ea"/>
              </a:rPr>
              <a:t>128x64 OLED</a:t>
            </a:r>
            <a:r>
              <a:rPr lang="zh-CN" altLang="en-US" sz="2800" dirty="0">
                <a:latin typeface="+mj-ea"/>
                <a:ea typeface="+mj-ea"/>
                <a:cs typeface="+mj-ea"/>
                <a:sym typeface="+mn-ea"/>
              </a:rPr>
              <a:t>显示图形闪烁</a:t>
            </a:r>
            <a:r>
              <a:rPr lang="en-US" altLang="zh-CN" sz="2800" dirty="0">
                <a:latin typeface="+mj-ea"/>
                <a:ea typeface="+mj-ea"/>
                <a:cs typeface="+mj-ea"/>
                <a:sym typeface="+mn-ea"/>
              </a:rPr>
              <a:t>20</a:t>
            </a:r>
            <a:r>
              <a:rPr lang="zh-CN" altLang="en-US" sz="2800" dirty="0">
                <a:latin typeface="+mj-ea"/>
                <a:ea typeface="+mj-ea"/>
                <a:cs typeface="+mj-ea"/>
                <a:sym typeface="+mn-ea"/>
              </a:rPr>
              <a:t>下</a:t>
            </a:r>
            <a:r>
              <a:rPr lang="en-US" altLang="zh-CN" sz="2800" dirty="0">
                <a:latin typeface="+mj-ea"/>
                <a:ea typeface="+mj-ea"/>
                <a:cs typeface="+mj-ea"/>
                <a:sym typeface="+mn-ea"/>
              </a:rPr>
              <a:t>,</a:t>
            </a:r>
            <a:r>
              <a:rPr lang="zh-CN" altLang="en-US" sz="2800" dirty="0">
                <a:latin typeface="+mj-ea"/>
                <a:ea typeface="+mj-ea"/>
                <a:cs typeface="+mj-ea"/>
                <a:sym typeface="+mn-ea"/>
              </a:rPr>
              <a:t>然后向右滚动显示</a:t>
            </a:r>
            <a:r>
              <a:rPr lang="en-US" altLang="zh-CN" sz="2800" dirty="0">
                <a:latin typeface="+mj-ea"/>
                <a:ea typeface="+mj-ea"/>
                <a:cs typeface="+mj-ea"/>
                <a:sym typeface="+mn-ea"/>
              </a:rPr>
              <a:t>,</a:t>
            </a:r>
            <a:r>
              <a:rPr lang="zh-CN" altLang="en-US" sz="2800" dirty="0">
                <a:latin typeface="+mj-ea"/>
                <a:ea typeface="+mj-ea"/>
                <a:cs typeface="+mj-ea"/>
                <a:sym typeface="+mn-ea"/>
              </a:rPr>
              <a:t>然后向左滚动显示，接下来沿左对角线向右下滚动显示，然后沿左对角线向右下滚动显示。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336CFA4A-5E06-4D5F-8B5B-DB6ABCECC2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2817" y="1412776"/>
            <a:ext cx="6824277" cy="5184873"/>
          </a:xfrm>
          <a:prstGeom prst="rect">
            <a:avLst/>
          </a:prstGeom>
          <a:noFill/>
          <a:ln>
            <a:noFill/>
          </a:ln>
        </p:spPr>
      </p:pic>
    </p:spTree>
    <p:extLst>
      <p:ext uri="{BB962C8B-B14F-4D97-AF65-F5344CB8AC3E}">
        <p14:creationId xmlns:p14="http://schemas.microsoft.com/office/powerpoint/2010/main" val="3023675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Luminance Sensor</a:t>
            </a:r>
            <a:r>
              <a:rPr lang="zh-CN" altLang="en-US" sz="2800" dirty="0">
                <a:latin typeface="+mj-ea"/>
                <a:ea typeface="+mj-ea"/>
                <a:cs typeface="+mj-ea"/>
                <a:sym typeface="+mn-ea"/>
              </a:rPr>
              <a:t>电路原理图如图所示</a:t>
            </a:r>
          </a:p>
        </p:txBody>
      </p:sp>
      <p:pic>
        <p:nvPicPr>
          <p:cNvPr id="7" name="图片 6">
            <a:extLst>
              <a:ext uri="{FF2B5EF4-FFF2-40B4-BE49-F238E27FC236}">
                <a16:creationId xmlns:a16="http://schemas.microsoft.com/office/drawing/2014/main" id="{72C88EC2-63C1-4727-8060-922819D8845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4729" y="2598471"/>
            <a:ext cx="9782542" cy="3816424"/>
          </a:xfrm>
          <a:prstGeom prst="rect">
            <a:avLst/>
          </a:prstGeom>
          <a:noFill/>
          <a:ln>
            <a:noFill/>
          </a:ln>
        </p:spPr>
      </p:pic>
    </p:spTree>
    <p:extLst>
      <p:ext uri="{BB962C8B-B14F-4D97-AF65-F5344CB8AC3E}">
        <p14:creationId xmlns:p14="http://schemas.microsoft.com/office/powerpoint/2010/main" val="30425601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可视化命令</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02</a:t>
            </a:r>
          </a:p>
        </p:txBody>
      </p:sp>
      <p:sp>
        <p:nvSpPr>
          <p:cNvPr id="23" name="矩形 22"/>
          <p:cNvSpPr/>
          <p:nvPr/>
        </p:nvSpPr>
        <p:spPr>
          <a:xfrm>
            <a:off x="235797" y="2128227"/>
            <a:ext cx="4583501" cy="2601546"/>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en-US" altLang="zh-CN" sz="2800" dirty="0">
                <a:latin typeface="+mj-ea"/>
                <a:ea typeface="+mj-ea"/>
                <a:cs typeface="+mj-ea"/>
                <a:sym typeface="+mn-ea"/>
              </a:rPr>
              <a:t>Grove Luminance Sensor</a:t>
            </a:r>
            <a:r>
              <a:rPr lang="zh-CN" altLang="en-US" sz="2800" dirty="0">
                <a:latin typeface="+mj-ea"/>
                <a:ea typeface="+mj-ea"/>
                <a:cs typeface="+mj-ea"/>
                <a:sym typeface="+mn-ea"/>
              </a:rPr>
              <a:t>的可视化命令包括读取亮度模块、读取输出电压模块。</a:t>
            </a:r>
          </a:p>
        </p:txBody>
      </p:sp>
      <p:pic>
        <p:nvPicPr>
          <p:cNvPr id="7" name="图片 6">
            <a:extLst>
              <a:ext uri="{FF2B5EF4-FFF2-40B4-BE49-F238E27FC236}">
                <a16:creationId xmlns:a16="http://schemas.microsoft.com/office/drawing/2014/main" id="{EE0FEEBB-5C28-497C-B214-68911F030DE7}"/>
              </a:ext>
            </a:extLst>
          </p:cNvPr>
          <p:cNvPicPr/>
          <p:nvPr/>
        </p:nvPicPr>
        <p:blipFill>
          <a:blip r:embed="rId2"/>
          <a:stretch>
            <a:fillRect/>
          </a:stretch>
        </p:blipFill>
        <p:spPr>
          <a:xfrm>
            <a:off x="5485310" y="1495986"/>
            <a:ext cx="6470893" cy="3866027"/>
          </a:xfrm>
          <a:prstGeom prst="rect">
            <a:avLst/>
          </a:prstGeom>
        </p:spPr>
      </p:pic>
    </p:spTree>
    <p:extLst>
      <p:ext uri="{BB962C8B-B14F-4D97-AF65-F5344CB8AC3E}">
        <p14:creationId xmlns:p14="http://schemas.microsoft.com/office/powerpoint/2010/main" val="34055172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0" y="1268760"/>
            <a:ext cx="4799856" cy="3894208"/>
          </a:xfrm>
          <a:prstGeom prst="rect">
            <a:avLst/>
          </a:prstGeom>
        </p:spPr>
        <p:txBody>
          <a:bodyPr wrap="square">
            <a:spAutoFit/>
          </a:bodyPr>
          <a:lstStyle/>
          <a:p>
            <a:pPr indent="711200">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目标功能：</a:t>
            </a:r>
            <a:r>
              <a:rPr lang="en-US" altLang="zh-CN" sz="2800" dirty="0">
                <a:latin typeface="+mj-ea"/>
                <a:ea typeface="+mj-ea"/>
                <a:cs typeface="+mj-ea"/>
                <a:sym typeface="+mn-ea"/>
              </a:rPr>
              <a:t>Grove Terminal</a:t>
            </a:r>
            <a:r>
              <a:rPr lang="zh-CN" altLang="en-US" sz="2800" dirty="0">
                <a:latin typeface="+mj-ea"/>
                <a:ea typeface="+mj-ea"/>
                <a:cs typeface="+mj-ea"/>
                <a:sym typeface="+mn-ea"/>
              </a:rPr>
              <a:t>显示实时亮度。系统由</a:t>
            </a:r>
            <a:r>
              <a:rPr lang="en-US" altLang="zh-CN" sz="2800" dirty="0">
                <a:latin typeface="+mj-ea"/>
                <a:ea typeface="+mj-ea"/>
                <a:cs typeface="+mj-ea"/>
                <a:sym typeface="+mn-ea"/>
              </a:rPr>
              <a:t>Arduino UNO </a:t>
            </a:r>
            <a:r>
              <a:rPr lang="zh-CN" altLang="en-US" sz="2800" dirty="0">
                <a:latin typeface="+mj-ea"/>
                <a:ea typeface="+mj-ea"/>
                <a:cs typeface="+mj-ea"/>
                <a:sym typeface="+mn-ea"/>
              </a:rPr>
              <a:t>开发板、</a:t>
            </a:r>
            <a:r>
              <a:rPr lang="en-US" altLang="zh-CN" sz="2800" dirty="0">
                <a:latin typeface="+mj-ea"/>
                <a:ea typeface="+mj-ea"/>
                <a:cs typeface="+mj-ea"/>
                <a:sym typeface="+mn-ea"/>
              </a:rPr>
              <a:t>Grove Terminal</a:t>
            </a:r>
            <a:r>
              <a:rPr lang="zh-CN" altLang="en-US" sz="2800" dirty="0">
                <a:latin typeface="+mj-ea"/>
                <a:ea typeface="+mj-ea"/>
                <a:cs typeface="+mj-ea"/>
                <a:sym typeface="+mn-ea"/>
              </a:rPr>
              <a:t>和</a:t>
            </a:r>
            <a:r>
              <a:rPr lang="en-US" altLang="zh-CN" sz="2800" dirty="0">
                <a:latin typeface="+mj-ea"/>
                <a:ea typeface="+mj-ea"/>
                <a:cs typeface="+mj-ea"/>
                <a:sym typeface="+mn-ea"/>
              </a:rPr>
              <a:t>Grove Luminance Sensor</a:t>
            </a:r>
            <a:r>
              <a:rPr lang="zh-CN" altLang="en-US" sz="2800" dirty="0">
                <a:latin typeface="+mj-ea"/>
                <a:ea typeface="+mj-ea"/>
                <a:cs typeface="+mj-ea"/>
                <a:sym typeface="+mn-ea"/>
              </a:rPr>
              <a:t>三个部分构成。</a:t>
            </a:r>
          </a:p>
        </p:txBody>
      </p:sp>
      <p:pic>
        <p:nvPicPr>
          <p:cNvPr id="9" name="图片 8">
            <a:extLst>
              <a:ext uri="{FF2B5EF4-FFF2-40B4-BE49-F238E27FC236}">
                <a16:creationId xmlns:a16="http://schemas.microsoft.com/office/drawing/2014/main" id="{0C522231-CC3B-4D59-BF15-655D515D98DD}"/>
              </a:ext>
            </a:extLst>
          </p:cNvPr>
          <p:cNvPicPr/>
          <p:nvPr/>
        </p:nvPicPr>
        <p:blipFill>
          <a:blip r:embed="rId2" cstate="print">
            <a:lum contrast="40000"/>
            <a:extLst>
              <a:ext uri="{28A0092B-C50C-407E-A947-70E740481C1C}">
                <a14:useLocalDpi xmlns:a14="http://schemas.microsoft.com/office/drawing/2010/main" val="0"/>
              </a:ext>
            </a:extLst>
          </a:blip>
          <a:srcRect/>
          <a:stretch>
            <a:fillRect/>
          </a:stretch>
        </p:blipFill>
        <p:spPr bwMode="auto">
          <a:xfrm>
            <a:off x="4799856" y="2138632"/>
            <a:ext cx="7087545" cy="3024336"/>
          </a:xfrm>
          <a:prstGeom prst="rect">
            <a:avLst/>
          </a:prstGeom>
          <a:noFill/>
          <a:ln>
            <a:noFill/>
          </a:ln>
        </p:spPr>
      </p:pic>
    </p:spTree>
    <p:extLst>
      <p:ext uri="{BB962C8B-B14F-4D97-AF65-F5344CB8AC3E}">
        <p14:creationId xmlns:p14="http://schemas.microsoft.com/office/powerpoint/2010/main" val="26147743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6990" y="1412777"/>
            <a:ext cx="4608850"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可视化程序如图所示：</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10FDF382-B580-4970-8194-B7D9A8DFEEE3}"/>
              </a:ext>
            </a:extLst>
          </p:cNvPr>
          <p:cNvPicPr/>
          <p:nvPr/>
        </p:nvPicPr>
        <p:blipFill>
          <a:blip r:embed="rId2"/>
          <a:stretch>
            <a:fillRect/>
          </a:stretch>
        </p:blipFill>
        <p:spPr>
          <a:xfrm>
            <a:off x="5879976" y="1176868"/>
            <a:ext cx="2736304" cy="5589266"/>
          </a:xfrm>
          <a:prstGeom prst="rect">
            <a:avLst/>
          </a:prstGeom>
        </p:spPr>
      </p:pic>
    </p:spTree>
    <p:extLst>
      <p:ext uri="{BB962C8B-B14F-4D97-AF65-F5344CB8AC3E}">
        <p14:creationId xmlns:p14="http://schemas.microsoft.com/office/powerpoint/2010/main" val="36531414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249436" y="1103630"/>
            <a:ext cx="10671100" cy="1955215"/>
          </a:xfrm>
          <a:prstGeom prst="rect">
            <a:avLst/>
          </a:prstGeom>
        </p:spPr>
        <p:txBody>
          <a:bodyPr wrap="square">
            <a:spAutoFit/>
          </a:bodyPr>
          <a:lstStyle/>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点击仿真按钮，待程序运行完成后，不管如何调节传感器实际亮度，</a:t>
            </a:r>
            <a:r>
              <a:rPr lang="en-US" altLang="zh-CN" sz="2800" dirty="0">
                <a:latin typeface="+mj-ea"/>
                <a:ea typeface="+mj-ea"/>
                <a:cs typeface="+mj-ea"/>
                <a:sym typeface="+mn-ea"/>
              </a:rPr>
              <a:t>Grove Terminal</a:t>
            </a:r>
            <a:r>
              <a:rPr lang="zh-CN" altLang="en-US" sz="2800" dirty="0">
                <a:latin typeface="+mj-ea"/>
                <a:ea typeface="+mj-ea"/>
                <a:cs typeface="+mj-ea"/>
                <a:sym typeface="+mn-ea"/>
              </a:rPr>
              <a:t>始终可以显示实时亮度。</a:t>
            </a:r>
            <a:endParaRPr lang="en-US" altLang="zh-CN" sz="2800" dirty="0">
              <a:latin typeface="+mj-ea"/>
              <a:ea typeface="+mj-ea"/>
              <a:cs typeface="+mj-ea"/>
              <a:sym typeface="+mn-ea"/>
            </a:endParaRPr>
          </a:p>
          <a:p>
            <a:pPr indent="711200" fontAlgn="auto">
              <a:lnSpc>
                <a:spcPct val="150000"/>
              </a:lnSpc>
              <a:extLst>
                <a:ext uri="{35155182-B16C-46BC-9424-99874614C6A1}">
                  <wpsdc:indentchars xmlns="" xmlns:wpsdc="http://www.wps.cn/officeDocument/2017/drawingmlCustomData" val="200" checksum="3773799597"/>
                </a:ext>
              </a:extLst>
            </a:pPr>
            <a:r>
              <a:rPr lang="zh-CN" altLang="en-US" sz="2800" dirty="0">
                <a:latin typeface="+mj-ea"/>
                <a:ea typeface="+mj-ea"/>
                <a:cs typeface="+mj-ea"/>
                <a:sym typeface="+mn-ea"/>
              </a:rPr>
              <a:t>当没有乌云时，亮度稳定在</a:t>
            </a:r>
            <a:r>
              <a:rPr lang="en-US" altLang="zh-CN" sz="2800" dirty="0">
                <a:latin typeface="+mj-ea"/>
                <a:ea typeface="+mj-ea"/>
                <a:cs typeface="+mj-ea"/>
                <a:sym typeface="+mn-ea"/>
              </a:rPr>
              <a:t>1000.71LUX.</a:t>
            </a:r>
            <a:endParaRPr lang="zh-CN" altLang="en-US" sz="2800" dirty="0">
              <a:latin typeface="+mj-ea"/>
              <a:ea typeface="+mj-ea"/>
              <a:cs typeface="+mj-ea"/>
              <a:sym typeface="+mn-ea"/>
            </a:endParaRP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2" name="图片 11">
            <a:extLst>
              <a:ext uri="{FF2B5EF4-FFF2-40B4-BE49-F238E27FC236}">
                <a16:creationId xmlns:a16="http://schemas.microsoft.com/office/drawing/2014/main" id="{3A362DE7-8B44-4FCC-B903-2BAE6D4DA7EB}"/>
              </a:ext>
            </a:extLst>
          </p:cNvPr>
          <p:cNvPicPr/>
          <p:nvPr/>
        </p:nvPicPr>
        <p:blipFill>
          <a:blip r:embed="rId2"/>
          <a:stretch>
            <a:fillRect/>
          </a:stretch>
        </p:blipFill>
        <p:spPr>
          <a:xfrm>
            <a:off x="1917644" y="3164034"/>
            <a:ext cx="7334684" cy="3130258"/>
          </a:xfrm>
          <a:prstGeom prst="rect">
            <a:avLst/>
          </a:prstGeom>
        </p:spPr>
      </p:pic>
    </p:spTree>
    <p:extLst>
      <p:ext uri="{BB962C8B-B14F-4D97-AF65-F5344CB8AC3E}">
        <p14:creationId xmlns:p14="http://schemas.microsoft.com/office/powerpoint/2010/main" val="16157749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5637743" cy="698500"/>
          </a:xfrm>
        </p:spPr>
        <p:txBody>
          <a:bodyPr/>
          <a:lstStyle/>
          <a:p>
            <a:r>
              <a:rPr lang="zh-CN" altLang="en-US" sz="3600" dirty="0"/>
              <a:t>简单实例</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03</a:t>
            </a:r>
          </a:p>
        </p:txBody>
      </p:sp>
      <p:sp>
        <p:nvSpPr>
          <p:cNvPr id="23" name="矩形 22"/>
          <p:cNvSpPr/>
          <p:nvPr/>
        </p:nvSpPr>
        <p:spPr>
          <a:xfrm>
            <a:off x="407368" y="1164103"/>
            <a:ext cx="11089232" cy="1955215"/>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当调节</a:t>
            </a:r>
            <a:r>
              <a:rPr lang="en-US" altLang="zh-CN" sz="2800" dirty="0">
                <a:latin typeface="+mj-ea"/>
                <a:ea typeface="+mj-ea"/>
                <a:cs typeface="+mj-ea"/>
                <a:sym typeface="+mn-ea"/>
              </a:rPr>
              <a:t>Grove Luminance Sensor</a:t>
            </a:r>
            <a:r>
              <a:rPr lang="zh-CN" altLang="en-US" sz="2800" dirty="0">
                <a:latin typeface="+mj-ea"/>
                <a:ea typeface="+mj-ea"/>
                <a:cs typeface="+mj-ea"/>
                <a:sym typeface="+mn-ea"/>
              </a:rPr>
              <a:t>使得乌云逐渐遮盖太阳直至出现月亮，这个过程中我们从</a:t>
            </a:r>
            <a:r>
              <a:rPr lang="en-US" altLang="zh-CN" sz="2800" dirty="0">
                <a:latin typeface="+mj-ea"/>
                <a:ea typeface="+mj-ea"/>
                <a:cs typeface="+mj-ea"/>
                <a:sym typeface="+mn-ea"/>
              </a:rPr>
              <a:t>Grove Terminal</a:t>
            </a:r>
            <a:r>
              <a:rPr lang="zh-CN" altLang="en-US" sz="2800" dirty="0">
                <a:latin typeface="+mj-ea"/>
                <a:ea typeface="+mj-ea"/>
                <a:cs typeface="+mj-ea"/>
                <a:sym typeface="+mn-ea"/>
              </a:rPr>
              <a:t>显示的亮度也是逐渐减小直至为零。</a:t>
            </a:r>
          </a:p>
        </p:txBody>
      </p:sp>
      <p:sp>
        <p:nvSpPr>
          <p:cNvPr id="4" name="Rectangle 3">
            <a:extLst>
              <a:ext uri="{FF2B5EF4-FFF2-40B4-BE49-F238E27FC236}">
                <a16:creationId xmlns:a16="http://schemas.microsoft.com/office/drawing/2014/main" id="{51EA6C12-FFD0-46BE-80E4-0AE04029B07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EF15C005-E87C-4763-AFB7-373FCD9B5018}"/>
              </a:ext>
            </a:extLst>
          </p:cNvPr>
          <p:cNvSpPr>
            <a:spLocks noChangeArrowheads="1"/>
          </p:cNvSpPr>
          <p:nvPr/>
        </p:nvSpPr>
        <p:spPr bwMode="auto">
          <a:xfrm>
            <a:off x="0" y="472916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54626227-9671-4AA1-8135-6DC7737B2464}"/>
              </a:ext>
            </a:extLst>
          </p:cNvPr>
          <p:cNvSpPr>
            <a:spLocks noChangeArrowheads="1"/>
          </p:cNvSpPr>
          <p:nvPr/>
        </p:nvSpPr>
        <p:spPr bwMode="auto">
          <a:xfrm>
            <a:off x="0" y="8993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1" name="图片 10">
            <a:extLst>
              <a:ext uri="{FF2B5EF4-FFF2-40B4-BE49-F238E27FC236}">
                <a16:creationId xmlns:a16="http://schemas.microsoft.com/office/drawing/2014/main" id="{A3E2EB9D-573E-4D9C-8FB0-762C48EB05CE}"/>
              </a:ext>
            </a:extLst>
          </p:cNvPr>
          <p:cNvPicPr/>
          <p:nvPr/>
        </p:nvPicPr>
        <p:blipFill>
          <a:blip r:embed="rId2"/>
          <a:stretch>
            <a:fillRect/>
          </a:stretch>
        </p:blipFill>
        <p:spPr>
          <a:xfrm>
            <a:off x="1919536" y="2972745"/>
            <a:ext cx="8064896" cy="3512836"/>
          </a:xfrm>
          <a:prstGeom prst="rect">
            <a:avLst/>
          </a:prstGeom>
        </p:spPr>
      </p:pic>
    </p:spTree>
    <p:extLst>
      <p:ext uri="{BB962C8B-B14F-4D97-AF65-F5344CB8AC3E}">
        <p14:creationId xmlns:p14="http://schemas.microsoft.com/office/powerpoint/2010/main" val="26204367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2"/>
          <p:cNvSpPr>
            <a:spLocks noGrp="1"/>
          </p:cNvSpPr>
          <p:nvPr/>
        </p:nvSpPr>
        <p:spPr>
          <a:xfrm>
            <a:off x="1181100" y="743585"/>
            <a:ext cx="9667428" cy="5031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rgbClr val="20517C"/>
                </a:solidFill>
                <a:latin typeface="华文细黑" panose="02010600040101010101" pitchFamily="2" charset="-122"/>
                <a:ea typeface="华文细黑" panose="02010600040101010101" pitchFamily="2"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buClrTx/>
              <a:buSzTx/>
              <a:buNone/>
            </a:pPr>
            <a:r>
              <a:rPr lang="en-US" altLang="zh-CN" sz="4000" dirty="0">
                <a:latin typeface="+mj-ea"/>
                <a:ea typeface="+mj-ea"/>
                <a:cs typeface="+mj-ea"/>
                <a:sym typeface="+mn-ea"/>
              </a:rPr>
              <a:t>3.3  Grove </a:t>
            </a:r>
            <a:r>
              <a:rPr lang="zh-CN" altLang="en-US" sz="4000" dirty="0">
                <a:latin typeface="+mj-ea"/>
                <a:ea typeface="+mj-ea"/>
                <a:cs typeface="+mj-ea"/>
                <a:sym typeface="+mn-ea"/>
              </a:rPr>
              <a:t>传感设备：</a:t>
            </a:r>
            <a:endParaRPr lang="en-US" altLang="zh-CN" sz="4000" dirty="0">
              <a:latin typeface="+mj-ea"/>
              <a:ea typeface="+mj-ea"/>
              <a:cs typeface="+mj-ea"/>
              <a:sym typeface="+mn-ea"/>
            </a:endParaRPr>
          </a:p>
          <a:p>
            <a:pPr marL="0" indent="0" algn="l">
              <a:buNone/>
            </a:pPr>
            <a:r>
              <a:rPr lang="en-US" altLang="zh-CN" sz="4000" dirty="0">
                <a:sym typeface="+mn-ea"/>
              </a:rPr>
              <a:t>                    </a:t>
            </a:r>
          </a:p>
          <a:p>
            <a:pPr marL="0" indent="0" algn="l">
              <a:buNone/>
            </a:pPr>
            <a:r>
              <a:rPr lang="en-US" altLang="zh-CN" sz="4000" dirty="0">
                <a:sym typeface="+mn-ea"/>
              </a:rPr>
              <a:t>  </a:t>
            </a:r>
            <a:endParaRPr lang="en-US" altLang="zh-CN" sz="4000" dirty="0">
              <a:latin typeface="+mj-ea"/>
              <a:ea typeface="+mj-ea"/>
              <a:cs typeface="+mj-ea"/>
              <a:sym typeface="+mn-ea"/>
            </a:endParaRPr>
          </a:p>
          <a:p>
            <a:pPr marL="0" indent="0" algn="ctr">
              <a:buNone/>
            </a:pPr>
            <a:r>
              <a:rPr lang="en-US" altLang="zh-CN" sz="4000" dirty="0">
                <a:latin typeface="+mj-ea"/>
                <a:ea typeface="+mj-ea"/>
                <a:cs typeface="+mj-ea"/>
                <a:sym typeface="+mn-ea"/>
              </a:rPr>
              <a:t>3.3.13  Grove Relay</a:t>
            </a:r>
            <a:endParaRPr lang="en-US" altLang="zh-CN" sz="4000" dirty="0">
              <a:solidFill>
                <a:srgbClr val="20517C"/>
              </a:solidFill>
              <a:sym typeface="+mn-ea"/>
            </a:endParaRPr>
          </a:p>
        </p:txBody>
      </p:sp>
    </p:spTree>
    <p:extLst>
      <p:ext uri="{BB962C8B-B14F-4D97-AF65-F5344CB8AC3E}">
        <p14:creationId xmlns:p14="http://schemas.microsoft.com/office/powerpoint/2010/main" val="5740806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415480" y="229151"/>
            <a:ext cx="7776864" cy="698500"/>
          </a:xfrm>
        </p:spPr>
        <p:txBody>
          <a:bodyPr/>
          <a:lstStyle/>
          <a:p>
            <a:pPr marL="0" indent="0" algn="ctr">
              <a:buNone/>
            </a:pPr>
            <a:r>
              <a:rPr lang="en-US" altLang="zh-CN" sz="4400" dirty="0">
                <a:latin typeface="+mj-ea"/>
                <a:ea typeface="+mj-ea"/>
                <a:cs typeface="+mj-ea"/>
                <a:sym typeface="+mn-ea"/>
              </a:rPr>
              <a:t>Grove Relay</a:t>
            </a:r>
            <a:endParaRPr lang="en-US" altLang="zh-CN" sz="4400" dirty="0">
              <a:sym typeface="+mn-ea"/>
            </a:endParaRPr>
          </a:p>
        </p:txBody>
      </p:sp>
      <p:sp>
        <p:nvSpPr>
          <p:cNvPr id="23" name="矩形 22"/>
          <p:cNvSpPr/>
          <p:nvPr/>
        </p:nvSpPr>
        <p:spPr>
          <a:xfrm>
            <a:off x="407670" y="1988820"/>
            <a:ext cx="10987405" cy="2601546"/>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zh-CN" altLang="en-US" sz="2800" dirty="0">
                <a:latin typeface="+mj-ea"/>
                <a:ea typeface="+mj-ea"/>
                <a:cs typeface="+mj-ea"/>
                <a:sym typeface="+mn-ea"/>
              </a:rPr>
              <a:t> </a:t>
            </a:r>
            <a:r>
              <a:rPr lang="en-US" altLang="zh-CN" sz="2800" dirty="0">
                <a:latin typeface="+mj-ea"/>
                <a:ea typeface="+mj-ea"/>
                <a:cs typeface="+mj-ea"/>
                <a:sym typeface="+mn-ea"/>
              </a:rPr>
              <a:t>Grove Relay</a:t>
            </a:r>
            <a:r>
              <a:rPr lang="zh-CN" altLang="en-US" sz="2800" dirty="0">
                <a:latin typeface="+mj-ea"/>
                <a:ea typeface="+mj-ea"/>
                <a:cs typeface="+mj-ea"/>
                <a:sym typeface="+mn-ea"/>
              </a:rPr>
              <a:t>是一种数字常开开关模块。控制继电器能够切换比正常</a:t>
            </a:r>
            <a:r>
              <a:rPr lang="en-US" altLang="zh-CN" sz="2800" dirty="0">
                <a:latin typeface="+mj-ea"/>
                <a:ea typeface="+mj-ea"/>
                <a:cs typeface="+mj-ea"/>
                <a:sym typeface="+mn-ea"/>
              </a:rPr>
              <a:t>Arduino</a:t>
            </a:r>
            <a:r>
              <a:rPr lang="zh-CN" altLang="en-US" sz="2800" dirty="0">
                <a:latin typeface="+mj-ea"/>
                <a:ea typeface="+mj-ea"/>
                <a:cs typeface="+mj-ea"/>
                <a:sym typeface="+mn-ea"/>
              </a:rPr>
              <a:t>板可控电压和电流的更高的电压和电流。 当设置为</a:t>
            </a:r>
            <a:r>
              <a:rPr lang="en-US" altLang="zh-CN" sz="2800" dirty="0">
                <a:latin typeface="+mj-ea"/>
                <a:ea typeface="+mj-ea"/>
                <a:cs typeface="+mj-ea"/>
                <a:sym typeface="+mn-ea"/>
              </a:rPr>
              <a:t>HIGH</a:t>
            </a:r>
            <a:r>
              <a:rPr lang="zh-CN" altLang="en-US" sz="2800" dirty="0">
                <a:latin typeface="+mj-ea"/>
                <a:ea typeface="+mj-ea"/>
                <a:cs typeface="+mj-ea"/>
                <a:sym typeface="+mn-ea"/>
              </a:rPr>
              <a:t>时，</a:t>
            </a:r>
            <a:r>
              <a:rPr lang="en-US" altLang="zh-CN" sz="2800" dirty="0">
                <a:latin typeface="+mj-ea"/>
                <a:ea typeface="+mj-ea"/>
                <a:cs typeface="+mj-ea"/>
                <a:sym typeface="+mn-ea"/>
              </a:rPr>
              <a:t>LED</a:t>
            </a:r>
            <a:r>
              <a:rPr lang="zh-CN" altLang="en-US" sz="2800" dirty="0">
                <a:latin typeface="+mj-ea"/>
                <a:ea typeface="+mj-ea"/>
                <a:cs typeface="+mj-ea"/>
                <a:sym typeface="+mn-ea"/>
              </a:rPr>
              <a:t>将亮起，继电器将关闭，允许电流流动。峰值电压能力为为</a:t>
            </a:r>
            <a:r>
              <a:rPr lang="en-US" altLang="zh-CN" sz="2800" dirty="0">
                <a:latin typeface="+mj-ea"/>
                <a:ea typeface="+mj-ea"/>
                <a:cs typeface="+mj-ea"/>
                <a:sym typeface="+mn-ea"/>
              </a:rPr>
              <a:t>250V/10A</a:t>
            </a:r>
            <a:r>
              <a:rPr lang="zh-CN" altLang="en-US" sz="2800" dirty="0">
                <a:latin typeface="+mj-ea"/>
                <a:ea typeface="+mj-ea"/>
                <a:cs typeface="+mj-ea"/>
                <a:sym typeface="+mn-ea"/>
              </a:rPr>
              <a:t>。</a:t>
            </a:r>
          </a:p>
        </p:txBody>
      </p:sp>
    </p:spTree>
    <p:extLst>
      <p:ext uri="{BB962C8B-B14F-4D97-AF65-F5344CB8AC3E}">
        <p14:creationId xmlns:p14="http://schemas.microsoft.com/office/powerpoint/2010/main" val="2493778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871606" y="2776924"/>
            <a:ext cx="2232248" cy="503237"/>
          </a:xfrm>
        </p:spPr>
        <p:txBody>
          <a:bodyPr/>
          <a:lstStyle/>
          <a:p>
            <a:r>
              <a:rPr lang="en-US" altLang="zh-CN"/>
              <a:t>PART  01</a:t>
            </a:r>
            <a:endParaRPr lang="en-US" altLang="zh-CN" dirty="0"/>
          </a:p>
        </p:txBody>
      </p:sp>
      <p:sp>
        <p:nvSpPr>
          <p:cNvPr id="3" name="文本占位符 2"/>
          <p:cNvSpPr>
            <a:spLocks noGrp="1"/>
          </p:cNvSpPr>
          <p:nvPr>
            <p:ph type="body" sz="quarter" idx="12"/>
          </p:nvPr>
        </p:nvSpPr>
        <p:spPr>
          <a:xfrm>
            <a:off x="4871606" y="3541526"/>
            <a:ext cx="2232248" cy="503237"/>
          </a:xfrm>
        </p:spPr>
        <p:txBody>
          <a:bodyPr/>
          <a:lstStyle/>
          <a:p>
            <a:r>
              <a:rPr lang="en-US" altLang="zh-CN">
                <a:sym typeface="+mn-ea"/>
              </a:rPr>
              <a:t>PART  02</a:t>
            </a:r>
            <a:endParaRPr lang="en-US" altLang="zh-CN"/>
          </a:p>
          <a:p>
            <a:endParaRPr lang="zh-CN" altLang="en-US" dirty="0"/>
          </a:p>
        </p:txBody>
      </p:sp>
      <p:sp>
        <p:nvSpPr>
          <p:cNvPr id="4" name="文本占位符 3"/>
          <p:cNvSpPr>
            <a:spLocks noGrp="1"/>
          </p:cNvSpPr>
          <p:nvPr>
            <p:ph type="body" sz="quarter" idx="13"/>
          </p:nvPr>
        </p:nvSpPr>
        <p:spPr>
          <a:xfrm>
            <a:off x="4871606" y="4306128"/>
            <a:ext cx="2232248" cy="503237"/>
          </a:xfrm>
        </p:spPr>
        <p:txBody>
          <a:bodyPr/>
          <a:lstStyle/>
          <a:p>
            <a:r>
              <a:rPr lang="en-US" altLang="zh-CN">
                <a:sym typeface="+mn-ea"/>
              </a:rPr>
              <a:t>PART  03</a:t>
            </a:r>
            <a:endParaRPr lang="en-US" altLang="zh-CN"/>
          </a:p>
          <a:p>
            <a:endParaRPr lang="zh-CN" altLang="en-US" dirty="0"/>
          </a:p>
        </p:txBody>
      </p:sp>
      <p:sp>
        <p:nvSpPr>
          <p:cNvPr id="8" name="文本占位符 7"/>
          <p:cNvSpPr>
            <a:spLocks noGrp="1"/>
          </p:cNvSpPr>
          <p:nvPr>
            <p:ph type="body" sz="quarter" idx="17"/>
          </p:nvPr>
        </p:nvSpPr>
        <p:spPr>
          <a:xfrm>
            <a:off x="7103854" y="2657912"/>
            <a:ext cx="2232248" cy="503237"/>
          </a:xfrm>
        </p:spPr>
        <p:txBody>
          <a:bodyPr/>
          <a:lstStyle/>
          <a:p>
            <a:r>
              <a:rPr lang="zh-CN" altLang="en-US"/>
              <a:t>电路原理图</a:t>
            </a:r>
            <a:endParaRPr lang="zh-CN" altLang="en-US" dirty="0"/>
          </a:p>
        </p:txBody>
      </p:sp>
      <p:sp>
        <p:nvSpPr>
          <p:cNvPr id="9" name="文本占位符 8"/>
          <p:cNvSpPr>
            <a:spLocks noGrp="1"/>
          </p:cNvSpPr>
          <p:nvPr>
            <p:ph type="body" sz="quarter" idx="18"/>
          </p:nvPr>
        </p:nvSpPr>
        <p:spPr>
          <a:xfrm>
            <a:off x="7103854" y="3429000"/>
            <a:ext cx="3168352" cy="503237"/>
          </a:xfrm>
        </p:spPr>
        <p:txBody>
          <a:bodyPr/>
          <a:lstStyle/>
          <a:p>
            <a:r>
              <a:rPr lang="zh-CN" altLang="en-US"/>
              <a:t>可视化命令</a:t>
            </a:r>
            <a:endParaRPr lang="zh-CN" altLang="en-US" dirty="0"/>
          </a:p>
        </p:txBody>
      </p:sp>
      <p:sp>
        <p:nvSpPr>
          <p:cNvPr id="10" name="文本占位符 9"/>
          <p:cNvSpPr>
            <a:spLocks noGrp="1"/>
          </p:cNvSpPr>
          <p:nvPr>
            <p:ph type="body" sz="quarter" idx="19"/>
          </p:nvPr>
        </p:nvSpPr>
        <p:spPr>
          <a:xfrm>
            <a:off x="7103854" y="4183855"/>
            <a:ext cx="4752786" cy="503237"/>
          </a:xfrm>
        </p:spPr>
        <p:txBody>
          <a:bodyPr/>
          <a:lstStyle/>
          <a:p>
            <a:r>
              <a:rPr lang="zh-CN" altLang="en-US" dirty="0"/>
              <a:t>简单实例</a:t>
            </a:r>
          </a:p>
        </p:txBody>
      </p:sp>
    </p:spTree>
    <p:extLst>
      <p:ext uri="{BB962C8B-B14F-4D97-AF65-F5344CB8AC3E}">
        <p14:creationId xmlns:p14="http://schemas.microsoft.com/office/powerpoint/2010/main" val="2470885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3410585" y="260350"/>
            <a:ext cx="3974465" cy="698500"/>
          </a:xfrm>
        </p:spPr>
        <p:txBody>
          <a:bodyPr/>
          <a:lstStyle/>
          <a:p>
            <a:r>
              <a:rPr lang="zh-CN" altLang="en-US" sz="4400" dirty="0"/>
              <a:t>电路原理图</a:t>
            </a:r>
          </a:p>
        </p:txBody>
      </p:sp>
      <p:sp>
        <p:nvSpPr>
          <p:cNvPr id="6" name="矩形 5"/>
          <p:cNvSpPr/>
          <p:nvPr/>
        </p:nvSpPr>
        <p:spPr>
          <a:xfrm>
            <a:off x="695325" y="405130"/>
            <a:ext cx="1080135" cy="5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10"/>
          </p:nvPr>
        </p:nvSpPr>
        <p:spPr>
          <a:xfrm>
            <a:off x="194945" y="260350"/>
            <a:ext cx="2733040" cy="638810"/>
          </a:xfrm>
        </p:spPr>
        <p:txBody>
          <a:bodyPr/>
          <a:lstStyle/>
          <a:p>
            <a:r>
              <a:rPr lang="en-US" altLang="zh-CN" sz="4000" dirty="0"/>
              <a:t>PART 01</a:t>
            </a:r>
          </a:p>
        </p:txBody>
      </p:sp>
      <p:sp>
        <p:nvSpPr>
          <p:cNvPr id="23" name="矩形 22"/>
          <p:cNvSpPr/>
          <p:nvPr/>
        </p:nvSpPr>
        <p:spPr>
          <a:xfrm>
            <a:off x="158065" y="1463862"/>
            <a:ext cx="11338535" cy="662554"/>
          </a:xfrm>
          <a:prstGeom prst="rect">
            <a:avLst/>
          </a:prstGeom>
        </p:spPr>
        <p:txBody>
          <a:bodyPr wrap="square">
            <a:spAutoFit/>
          </a:bodyPr>
          <a:lstStyle/>
          <a:p>
            <a:pPr indent="711200" fontAlgn="auto">
              <a:lnSpc>
                <a:spcPct val="150000"/>
              </a:lnSpc>
              <a:extLst>
                <a:ext uri="{35155182-B16C-46BC-9424-99874614C6A1}">
                  <wpsdc:indentchars xmlns:wpsdc="http://www.wps.cn/officeDocument/2017/drawingmlCustomData" xmlns="" val="200" checksum="3773799597"/>
                </a:ext>
              </a:extLst>
            </a:pPr>
            <a:r>
              <a:rPr lang="en-US" altLang="zh-CN" sz="2800" dirty="0">
                <a:latin typeface="+mj-ea"/>
                <a:ea typeface="+mj-ea"/>
                <a:cs typeface="+mj-ea"/>
                <a:sym typeface="+mn-ea"/>
              </a:rPr>
              <a:t>Grove Relay</a:t>
            </a:r>
            <a:r>
              <a:rPr lang="zh-CN" altLang="en-US" sz="2800" dirty="0">
                <a:latin typeface="+mj-ea"/>
                <a:ea typeface="+mj-ea"/>
                <a:cs typeface="+mj-ea"/>
                <a:sym typeface="+mn-ea"/>
              </a:rPr>
              <a:t>电路原理图如图所示</a:t>
            </a:r>
          </a:p>
        </p:txBody>
      </p:sp>
      <p:pic>
        <p:nvPicPr>
          <p:cNvPr id="8" name="图片 7">
            <a:extLst>
              <a:ext uri="{FF2B5EF4-FFF2-40B4-BE49-F238E27FC236}">
                <a16:creationId xmlns:a16="http://schemas.microsoft.com/office/drawing/2014/main" id="{E8773D9C-2566-43D3-94B6-7363D08B724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3686" y="2425169"/>
            <a:ext cx="8268262" cy="4027701"/>
          </a:xfrm>
          <a:prstGeom prst="rect">
            <a:avLst/>
          </a:prstGeom>
          <a:noFill/>
          <a:ln>
            <a:noFill/>
          </a:ln>
        </p:spPr>
      </p:pic>
    </p:spTree>
    <p:extLst>
      <p:ext uri="{BB962C8B-B14F-4D97-AF65-F5344CB8AC3E}">
        <p14:creationId xmlns:p14="http://schemas.microsoft.com/office/powerpoint/2010/main" val="24782031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矩形 4"/>
</p:tagLst>
</file>

<file path=ppt/tags/tag2.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6"/>
</p:tagLst>
</file>

<file path=ppt/tags/tag3.xml><?xml version="1.0" encoding="utf-8"?>
<p:tagLst xmlns:a="http://schemas.openxmlformats.org/drawingml/2006/main" xmlns:r="http://schemas.openxmlformats.org/officeDocument/2006/relationships" xmlns:p="http://schemas.openxmlformats.org/presentationml/2006/main">
  <p:tag name="MH" val="20160508133540"/>
  <p:tag name="MH_LIBRARY" val="GRAPHIC"/>
  <p:tag name="MH_ORDER" val="直接连接符 8"/>
</p:tagLst>
</file>

<file path=ppt/theme/theme1.xml><?xml version="1.0" encoding="utf-8"?>
<a:theme xmlns:a="http://schemas.openxmlformats.org/drawingml/2006/main" name="Office 主题">
  <a:themeElements>
    <a:clrScheme name="自定义 2">
      <a:dk1>
        <a:srgbClr val="20517C"/>
      </a:dk1>
      <a:lt1>
        <a:srgbClr val="FFFFFF"/>
      </a:lt1>
      <a:dk2>
        <a:srgbClr val="20517C"/>
      </a:dk2>
      <a:lt2>
        <a:srgbClr val="FFFFFF"/>
      </a:lt2>
      <a:accent1>
        <a:srgbClr val="20517C"/>
      </a:accent1>
      <a:accent2>
        <a:srgbClr val="FFFFFF"/>
      </a:accent2>
      <a:accent3>
        <a:srgbClr val="A5A5A5"/>
      </a:accent3>
      <a:accent4>
        <a:srgbClr val="FFC000"/>
      </a:accent4>
      <a:accent5>
        <a:srgbClr val="4472C4"/>
      </a:accent5>
      <a:accent6>
        <a:srgbClr val="70AD47"/>
      </a:accent6>
      <a:hlink>
        <a:srgbClr val="0563C1"/>
      </a:hlink>
      <a:folHlink>
        <a:srgbClr val="954F72"/>
      </a:folHlink>
    </a:clrScheme>
    <a:fontScheme name="论文答辩主题字体">
      <a:majorFont>
        <a:latin typeface="华文细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A000120150327A04KPBG</Template>
  <TotalTime>421</TotalTime>
  <Words>5100</Words>
  <Application>Microsoft Office PowerPoint</Application>
  <PresentationFormat>宽屏</PresentationFormat>
  <Paragraphs>698</Paragraphs>
  <Slides>185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185</vt:i4>
      </vt:variant>
    </vt:vector>
  </HeadingPairs>
  <TitlesOfParts>
    <vt:vector size="192" baseType="lpstr">
      <vt:lpstr>Times New Roman</vt:lpstr>
      <vt:lpstr>微软雅黑</vt:lpstr>
      <vt:lpstr>Arial</vt:lpstr>
      <vt:lpstr>华文细黑</vt:lpstr>
      <vt:lpstr>Arial Narrow</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@小川PPT</dc:creator>
  <cp:lastModifiedBy>苏 义斌</cp:lastModifiedBy>
  <cp:revision>405</cp:revision>
  <dcterms:created xsi:type="dcterms:W3CDTF">2015-05-14T07:52:00Z</dcterms:created>
  <dcterms:modified xsi:type="dcterms:W3CDTF">2021-05-06T13:43:10Z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999FA4D362AC4AEF9CE02F69E5436C7D</vt:lpwstr>
  </property>
</Properties>
</file>